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3" r:id="rId4"/>
  </p:sldMasterIdLst>
  <p:notesMasterIdLst>
    <p:notesMasterId r:id="rId42"/>
  </p:notesMasterIdLst>
  <p:sldIdLst>
    <p:sldId id="259" r:id="rId5"/>
    <p:sldId id="269" r:id="rId6"/>
    <p:sldId id="270" r:id="rId7"/>
    <p:sldId id="272" r:id="rId8"/>
    <p:sldId id="319" r:id="rId9"/>
    <p:sldId id="284" r:id="rId10"/>
    <p:sldId id="283" r:id="rId11"/>
    <p:sldId id="314" r:id="rId12"/>
    <p:sldId id="285" r:id="rId13"/>
    <p:sldId id="286" r:id="rId14"/>
    <p:sldId id="288" r:id="rId15"/>
    <p:sldId id="289" r:id="rId16"/>
    <p:sldId id="315" r:id="rId17"/>
    <p:sldId id="290" r:id="rId18"/>
    <p:sldId id="291" r:id="rId19"/>
    <p:sldId id="292" r:id="rId20"/>
    <p:sldId id="297" r:id="rId21"/>
    <p:sldId id="293" r:id="rId22"/>
    <p:sldId id="309" r:id="rId23"/>
    <p:sldId id="298" r:id="rId24"/>
    <p:sldId id="294" r:id="rId25"/>
    <p:sldId id="295" r:id="rId26"/>
    <p:sldId id="296" r:id="rId27"/>
    <p:sldId id="300" r:id="rId28"/>
    <p:sldId id="303" r:id="rId29"/>
    <p:sldId id="301" r:id="rId30"/>
    <p:sldId id="304" r:id="rId31"/>
    <p:sldId id="305" r:id="rId32"/>
    <p:sldId id="306" r:id="rId33"/>
    <p:sldId id="312" r:id="rId34"/>
    <p:sldId id="313" r:id="rId35"/>
    <p:sldId id="307" r:id="rId36"/>
    <p:sldId id="310" r:id="rId37"/>
    <p:sldId id="316" r:id="rId38"/>
    <p:sldId id="317" r:id="rId39"/>
    <p:sldId id="311" r:id="rId40"/>
    <p:sldId id="282" r:id="rId41"/>
  </p:sldIdLst>
  <p:sldSz cx="9144000" cy="5143500" type="screen16x9"/>
  <p:notesSz cx="6858000" cy="9144000"/>
  <p:embeddedFontLst>
    <p:embeddedFont>
      <p:font typeface="Inter" panose="020B0604020202020204" charset="0"/>
      <p:regular r:id="rId43"/>
      <p:bold r:id="rId44"/>
      <p:italic r:id="rId45"/>
      <p:boldItalic r:id="rId46"/>
    </p:embeddedFont>
    <p:embeddedFont>
      <p:font typeface="Inter-ExtraBold" panose="020B0604020202020204" charset="0"/>
      <p:bold r:id="rId47"/>
    </p:embeddedFont>
  </p:embeddedFont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8" userDrawn="1">
          <p15:clr>
            <a:srgbClr val="A4A3A4"/>
          </p15:clr>
        </p15:guide>
        <p15:guide id="2" pos="3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07E"/>
    <a:srgbClr val="DE1B45"/>
    <a:srgbClr val="1897D9"/>
    <a:srgbClr val="76B82A"/>
    <a:srgbClr val="F1F1F0"/>
    <a:srgbClr val="14336A"/>
    <a:srgbClr val="00ADEF"/>
    <a:srgbClr val="B7E8FA"/>
    <a:srgbClr val="254174"/>
    <a:srgbClr val="AF1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4926A-FB5F-4FE9-9677-9814EFF8D2F6}" v="508" dt="2026-03-06T09:45:02.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1719" autoAdjust="0"/>
  </p:normalViewPr>
  <p:slideViewPr>
    <p:cSldViewPr snapToGrid="0">
      <p:cViewPr varScale="1">
        <p:scale>
          <a:sx n="119" d="100"/>
          <a:sy n="119" d="100"/>
        </p:scale>
        <p:origin x="1578" y="102"/>
      </p:cViewPr>
      <p:guideLst>
        <p:guide orient="horz" pos="1938"/>
        <p:guide pos="3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94A7F3B8-55AB-5F4B-8549-7DAA4C9865F0}" type="datetimeFigureOut">
              <a:rPr lang="en-AD"/>
              <a:pPr/>
              <a:t>03/05/2026</a:t>
            </a:fld>
            <a:endParaRPr lang="en-A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A84D91FF-3935-FD4F-94CD-B0FA7F7DD120}" type="slidenum">
              <a:rPr lang="en-AD"/>
              <a:pPr/>
              <a:t>‹#›</a:t>
            </a:fld>
            <a:endParaRPr lang="en-AD"/>
          </a:p>
        </p:txBody>
      </p:sp>
    </p:spTree>
    <p:extLst>
      <p:ext uri="{BB962C8B-B14F-4D97-AF65-F5344CB8AC3E}">
        <p14:creationId xmlns:p14="http://schemas.microsoft.com/office/powerpoint/2010/main" val="59058784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Inter" panose="02000503000000020004" pitchFamily="2" charset="0"/>
        <a:ea typeface="+mn-ea"/>
        <a:cs typeface="+mn-cs"/>
      </a:defRPr>
    </a:lvl1pPr>
    <a:lvl2pPr marL="342900" algn="l" defTabSz="685800" rtl="0" eaLnBrk="1" latinLnBrk="0" hangingPunct="1">
      <a:defRPr sz="900" b="0" i="0" kern="1200">
        <a:solidFill>
          <a:schemeClr val="tx1"/>
        </a:solidFill>
        <a:latin typeface="Inter" panose="02000503000000020004" pitchFamily="2" charset="0"/>
        <a:ea typeface="+mn-ea"/>
        <a:cs typeface="+mn-cs"/>
      </a:defRPr>
    </a:lvl2pPr>
    <a:lvl3pPr marL="685800" algn="l" defTabSz="685800" rtl="0" eaLnBrk="1" latinLnBrk="0" hangingPunct="1">
      <a:defRPr sz="900" b="0" i="0" kern="1200">
        <a:solidFill>
          <a:schemeClr val="tx1"/>
        </a:solidFill>
        <a:latin typeface="Inter" panose="02000503000000020004" pitchFamily="2" charset="0"/>
        <a:ea typeface="+mn-ea"/>
        <a:cs typeface="+mn-cs"/>
      </a:defRPr>
    </a:lvl3pPr>
    <a:lvl4pPr marL="1028700" algn="l" defTabSz="685800" rtl="0" eaLnBrk="1" latinLnBrk="0" hangingPunct="1">
      <a:defRPr sz="900" b="0" i="0" kern="1200">
        <a:solidFill>
          <a:schemeClr val="tx1"/>
        </a:solidFill>
        <a:latin typeface="Inter" panose="02000503000000020004" pitchFamily="2" charset="0"/>
        <a:ea typeface="+mn-ea"/>
        <a:cs typeface="+mn-cs"/>
      </a:defRPr>
    </a:lvl4pPr>
    <a:lvl5pPr marL="1371600" algn="l" defTabSz="685800" rtl="0" eaLnBrk="1" latinLnBrk="0" hangingPunct="1">
      <a:defRPr sz="900" b="0" i="0" kern="1200">
        <a:solidFill>
          <a:schemeClr val="tx1"/>
        </a:solidFill>
        <a:latin typeface="Inter" panose="02000503000000020004"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q=FAIR+principles&amp;sca_esv=97dc817557b53a5d&amp;rlz=1C1GCEA_enGB1114GB1115&amp;sxsrf=ANbL-n7-iNIE3mzsB87WI0_t3FGe9AEUdA%3A1772721060142&amp;ei=pJOpad2xCIS2hbIPx-rniQk&amp;ved=2ahUKEwjpwoeW_YiTAxU3WUEAHb_oIO8QgK4QegQIARAC&amp;uact=5&amp;oq=Explain+open+science+rpinciples&amp;gs_lp=Egxnd3Mtd2l6LXNlcnAiH0V4cGxhaW4gb3BlbiBzY2llbmNlIHJwaW5jaXBsZXMyCBAAGIAEGKIEMggQABiABBiiBDIFEAAY7wUyCBAAGIkFGKIESIwbUIkGWL4UcAF4AJABAJgBbKABsAeqAQQxMi4xuAEDyAEA-AEBmAIMoALOBsICChAAGEcY1gQYsAPCAgcQABiABBgNwgIGEAAYHhgNwgIIEAAYBRgeGA3CAggQABgIGB4YDcICCxAAGIAEGIoFGIYDwgIEECEYCpgDAOIDBRIBMSBAiAYBkAYIkgcCMTKgB4FAsgcCMTG4B8QGwgcFMC41LjfIByyACAE&amp;sclient=gws-wiz-serp&amp;mstk=AUtExfASwH8QiUXQuV9ykFjhg3rrbNRlXyDiiZTtJKhDl6lLN9G3TNJXQWRdTbhcCtKtXNaPImouem0ahiqcdadEDRo3mUCEFq0ugjLFgvJTFDeEdqctTueb7B3ZkSCb6_FkCyM11nI1wjKNcXOF7cg_w0fPXwdCaZL-_kabk9tiAjjBnSCl8pnaC3M7JUH67oVPiBKd&amp;csui=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7</a:t>
            </a:fld>
            <a:endParaRPr lang="en-AD"/>
          </a:p>
        </p:txBody>
      </p:sp>
    </p:spTree>
    <p:extLst>
      <p:ext uri="{BB962C8B-B14F-4D97-AF65-F5344CB8AC3E}">
        <p14:creationId xmlns:p14="http://schemas.microsoft.com/office/powerpoint/2010/main" val="263492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cell line naming convention </a:t>
            </a:r>
          </a:p>
        </p:txBody>
      </p:sp>
      <p:sp>
        <p:nvSpPr>
          <p:cNvPr id="4" name="Slide Number Placeholder 3"/>
          <p:cNvSpPr>
            <a:spLocks noGrp="1"/>
          </p:cNvSpPr>
          <p:nvPr>
            <p:ph type="sldNum" sz="quarter" idx="5"/>
          </p:nvPr>
        </p:nvSpPr>
        <p:spPr/>
        <p:txBody>
          <a:bodyPr/>
          <a:lstStyle/>
          <a:p>
            <a:fld id="{A84D91FF-3935-FD4F-94CD-B0FA7F7DD120}" type="slidenum">
              <a:rPr lang="en-AD" smtClean="0"/>
              <a:pPr/>
              <a:t>28</a:t>
            </a:fld>
            <a:endParaRPr lang="en-AD"/>
          </a:p>
        </p:txBody>
      </p:sp>
    </p:spTree>
    <p:extLst>
      <p:ext uri="{BB962C8B-B14F-4D97-AF65-F5344CB8AC3E}">
        <p14:creationId xmlns:p14="http://schemas.microsoft.com/office/powerpoint/2010/main" val="361198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Impacted by many factors including consent, legals for sharing and accurate data records – and agreement on how to notate ancestries and ethnicities – donor led descriptives or genetic definition? </a:t>
            </a:r>
          </a:p>
        </p:txBody>
      </p:sp>
      <p:sp>
        <p:nvSpPr>
          <p:cNvPr id="4" name="Slide Number Placeholder 3"/>
          <p:cNvSpPr>
            <a:spLocks noGrp="1"/>
          </p:cNvSpPr>
          <p:nvPr>
            <p:ph type="sldNum" sz="quarter" idx="5"/>
          </p:nvPr>
        </p:nvSpPr>
        <p:spPr/>
        <p:txBody>
          <a:bodyPr/>
          <a:lstStyle/>
          <a:p>
            <a:fld id="{A84D91FF-3935-FD4F-94CD-B0FA7F7DD120}" type="slidenum">
              <a:rPr lang="en-AD" smtClean="0"/>
              <a:pPr/>
              <a:t>33</a:t>
            </a:fld>
            <a:endParaRPr lang="en-AD"/>
          </a:p>
        </p:txBody>
      </p:sp>
    </p:spTree>
    <p:extLst>
      <p:ext uri="{BB962C8B-B14F-4D97-AF65-F5344CB8AC3E}">
        <p14:creationId xmlns:p14="http://schemas.microsoft.com/office/powerpoint/2010/main" val="253804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37</a:t>
            </a:fld>
            <a:endParaRPr lang="en-AD"/>
          </a:p>
        </p:txBody>
      </p:sp>
    </p:spTree>
    <p:extLst>
      <p:ext uri="{BB962C8B-B14F-4D97-AF65-F5344CB8AC3E}">
        <p14:creationId xmlns:p14="http://schemas.microsoft.com/office/powerpoint/2010/main" val="284122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that it is not just the original iPSC line, but any derivatives which may be generated and shared from that </a:t>
            </a:r>
          </a:p>
        </p:txBody>
      </p:sp>
      <p:sp>
        <p:nvSpPr>
          <p:cNvPr id="4" name="Slide Number Placeholder 3"/>
          <p:cNvSpPr>
            <a:spLocks noGrp="1"/>
          </p:cNvSpPr>
          <p:nvPr>
            <p:ph type="sldNum" sz="quarter" idx="5"/>
          </p:nvPr>
        </p:nvSpPr>
        <p:spPr/>
        <p:txBody>
          <a:bodyPr/>
          <a:lstStyle/>
          <a:p>
            <a:fld id="{A84D91FF-3935-FD4F-94CD-B0FA7F7DD120}" type="slidenum">
              <a:rPr lang="en-AD" smtClean="0"/>
              <a:pPr/>
              <a:t>12</a:t>
            </a:fld>
            <a:endParaRPr lang="en-AD"/>
          </a:p>
        </p:txBody>
      </p:sp>
    </p:spTree>
    <p:extLst>
      <p:ext uri="{BB962C8B-B14F-4D97-AF65-F5344CB8AC3E}">
        <p14:creationId xmlns:p14="http://schemas.microsoft.com/office/powerpoint/2010/main" val="314526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1" kern="1200" dirty="0">
                <a:solidFill>
                  <a:schemeClr val="tx1"/>
                </a:solidFill>
                <a:effectLst/>
                <a:latin typeface="Inter" panose="02000503000000020004" pitchFamily="2" charset="0"/>
                <a:ea typeface="+mn-ea"/>
                <a:cs typeface="+mn-cs"/>
              </a:rPr>
              <a:t>For instance for Belgium: i</a:t>
            </a:r>
            <a:r>
              <a:rPr lang="en-GB" sz="900" b="0" i="1" kern="1200" dirty="0">
                <a:solidFill>
                  <a:schemeClr val="tx1"/>
                </a:solidFill>
                <a:effectLst/>
                <a:latin typeface="Inter" panose="02000503000000020004" pitchFamily="2" charset="0"/>
                <a:ea typeface="+mn-ea"/>
                <a:cs typeface="+mn-cs"/>
              </a:rPr>
              <a:t>n case it concerns samples collected in Belgium, or research on samples in Belgium, additional requirements need to be added due to new Belgian legislation (entry into force for existing biobanks on 1 May 2019).  These would concern, among others, specification of research purpose (although this can be more general for framework agreements), provision of (template) consent, samples in/out registration requirements, traceability of samples, and reporting medical findings back to donor if they can have an effect on health.  Registration of the biobank in Belgium and requirements of administration may also apply</a:t>
            </a:r>
            <a:r>
              <a:rPr lang="en-GB" sz="900" b="0" i="0" kern="1200" dirty="0">
                <a:solidFill>
                  <a:schemeClr val="tx1"/>
                </a:solidFill>
                <a:effectLst/>
                <a:latin typeface="Inter" panose="02000503000000020004" pitchFamily="2" charset="0"/>
                <a:ea typeface="+mn-ea"/>
                <a:cs typeface="+mn-cs"/>
              </a:rPr>
              <a:t>.</a:t>
            </a:r>
          </a:p>
          <a:p>
            <a:endParaRPr lang="en-GB" sz="900" b="0" i="0" kern="1200" dirty="0">
              <a:solidFill>
                <a:schemeClr val="tx1"/>
              </a:solidFill>
              <a:effectLst/>
              <a:latin typeface="Inter" panose="02000503000000020004" pitchFamily="2" charset="0"/>
              <a:ea typeface="+mn-ea"/>
              <a:cs typeface="+mn-cs"/>
            </a:endParaRPr>
          </a:p>
          <a:p>
            <a:r>
              <a:rPr lang="en-GB" sz="900" b="0" i="0" kern="1200" dirty="0">
                <a:solidFill>
                  <a:schemeClr val="tx1"/>
                </a:solidFill>
                <a:effectLst/>
                <a:latin typeface="Inter" panose="02000503000000020004" pitchFamily="2" charset="0"/>
                <a:ea typeface="+mn-ea"/>
                <a:cs typeface="+mn-cs"/>
              </a:rPr>
              <a:t>The Belgian Biobank law was first adopted in 2008, entered into force in 2018 and underwent an important reform in 2022. Moreover, the law is complemented by an essential piece of self-regulation, namely the Compendium on biobanks issued by the Federal Agency on Medicine Products and Health. </a:t>
            </a:r>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15</a:t>
            </a:fld>
            <a:endParaRPr lang="en-AD"/>
          </a:p>
        </p:txBody>
      </p:sp>
    </p:spTree>
    <p:extLst>
      <p:ext uri="{BB962C8B-B14F-4D97-AF65-F5344CB8AC3E}">
        <p14:creationId xmlns:p14="http://schemas.microsoft.com/office/powerpoint/2010/main" val="31191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Vector positive lines will impact UN code for shipping </a:t>
            </a:r>
          </a:p>
        </p:txBody>
      </p:sp>
      <p:sp>
        <p:nvSpPr>
          <p:cNvPr id="4" name="Slide Number Placeholder 3"/>
          <p:cNvSpPr>
            <a:spLocks noGrp="1"/>
          </p:cNvSpPr>
          <p:nvPr>
            <p:ph type="sldNum" sz="quarter" idx="5"/>
          </p:nvPr>
        </p:nvSpPr>
        <p:spPr/>
        <p:txBody>
          <a:bodyPr/>
          <a:lstStyle/>
          <a:p>
            <a:fld id="{A84D91FF-3935-FD4F-94CD-B0FA7F7DD120}" type="slidenum">
              <a:rPr lang="en-AD" smtClean="0"/>
              <a:pPr/>
              <a:t>17</a:t>
            </a:fld>
            <a:endParaRPr lang="en-AD"/>
          </a:p>
        </p:txBody>
      </p:sp>
    </p:spTree>
    <p:extLst>
      <p:ext uri="{BB962C8B-B14F-4D97-AF65-F5344CB8AC3E}">
        <p14:creationId xmlns:p14="http://schemas.microsoft.com/office/powerpoint/2010/main" val="275213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Feeder free</a:t>
            </a:r>
          </a:p>
          <a:p>
            <a:r>
              <a:rPr lang="en-GB" dirty="0"/>
              <a:t>Cryopreservation </a:t>
            </a:r>
          </a:p>
          <a:p>
            <a:r>
              <a:rPr lang="en-GB" dirty="0"/>
              <a:t>Vial labelling </a:t>
            </a:r>
          </a:p>
          <a:p>
            <a:r>
              <a:rPr lang="en-GB" dirty="0"/>
              <a:t>Nomenclature</a:t>
            </a:r>
          </a:p>
          <a:p>
            <a:r>
              <a:rPr lang="en-GB" dirty="0"/>
              <a:t>Batch identifiers </a:t>
            </a:r>
          </a:p>
          <a:p>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18</a:t>
            </a:fld>
            <a:endParaRPr lang="en-AD"/>
          </a:p>
        </p:txBody>
      </p:sp>
    </p:spTree>
    <p:extLst>
      <p:ext uri="{BB962C8B-B14F-4D97-AF65-F5344CB8AC3E}">
        <p14:creationId xmlns:p14="http://schemas.microsoft.com/office/powerpoint/2010/main" val="390817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a:solidFill>
                  <a:schemeClr val="tx1"/>
                </a:solidFill>
                <a:latin typeface="Inter" panose="02000503000000020004" pitchFamily="2" charset="0"/>
                <a:ea typeface="+mn-ea"/>
                <a:cs typeface="+mn-cs"/>
              </a:rPr>
              <a:t>Nomenclature should provide informative code to</a:t>
            </a:r>
          </a:p>
          <a:p>
            <a:r>
              <a:rPr lang="en-GB" sz="900" b="0" i="0" u="none" strike="noStrike" kern="1200" baseline="0" dirty="0">
                <a:solidFill>
                  <a:schemeClr val="tx1"/>
                </a:solidFill>
                <a:latin typeface="Inter" panose="02000503000000020004" pitchFamily="2" charset="0"/>
                <a:ea typeface="+mn-ea"/>
                <a:cs typeface="+mn-cs"/>
              </a:rPr>
              <a:t>generate persistent and unique identifier</a:t>
            </a:r>
          </a:p>
          <a:p>
            <a:r>
              <a:rPr lang="en-GB" sz="900" b="0" i="0" u="none" strike="noStrike" kern="1200" baseline="0" dirty="0">
                <a:solidFill>
                  <a:schemeClr val="tx1"/>
                </a:solidFill>
                <a:latin typeface="Inter" panose="02000503000000020004" pitchFamily="2" charset="0"/>
                <a:ea typeface="+mn-ea"/>
                <a:cs typeface="+mn-cs"/>
              </a:rPr>
              <a:t>• Identifier should be linked to donor and STR profile</a:t>
            </a:r>
          </a:p>
          <a:p>
            <a:r>
              <a:rPr lang="en-GB" sz="900" b="0" i="0" u="none" strike="noStrike" kern="1200" baseline="0" dirty="0">
                <a:solidFill>
                  <a:schemeClr val="tx1"/>
                </a:solidFill>
                <a:latin typeface="Inter" panose="02000503000000020004" pitchFamily="2" charset="0"/>
                <a:ea typeface="+mn-ea"/>
                <a:cs typeface="+mn-cs"/>
              </a:rPr>
              <a:t>(authentication)</a:t>
            </a:r>
          </a:p>
          <a:p>
            <a:r>
              <a:rPr lang="en-GB" sz="900" b="0" i="0" u="none" strike="noStrike" kern="1200" baseline="0" dirty="0">
                <a:solidFill>
                  <a:schemeClr val="tx1"/>
                </a:solidFill>
                <a:latin typeface="Inter" panose="02000503000000020004" pitchFamily="2" charset="0"/>
                <a:ea typeface="+mn-ea"/>
                <a:cs typeface="+mn-cs"/>
              </a:rPr>
              <a:t>• Identifier should allow to trace clones and</a:t>
            </a:r>
          </a:p>
          <a:p>
            <a:r>
              <a:rPr lang="en-GB" sz="900" b="0" i="0" u="none" strike="noStrike" kern="1200" baseline="0" dirty="0">
                <a:solidFill>
                  <a:schemeClr val="tx1"/>
                </a:solidFill>
                <a:latin typeface="Inter" panose="02000503000000020004" pitchFamily="2" charset="0"/>
                <a:ea typeface="+mn-ea"/>
                <a:cs typeface="+mn-cs"/>
              </a:rPr>
              <a:t>derivatives to source</a:t>
            </a:r>
          </a:p>
          <a:p>
            <a:r>
              <a:rPr lang="en-GB" sz="900" b="0" i="0" u="none" strike="noStrike" kern="1200" baseline="0" dirty="0">
                <a:solidFill>
                  <a:schemeClr val="tx1"/>
                </a:solidFill>
                <a:latin typeface="Inter" panose="02000503000000020004" pitchFamily="2" charset="0"/>
                <a:ea typeface="+mn-ea"/>
                <a:cs typeface="+mn-cs"/>
              </a:rPr>
              <a:t>• Free to generate (for example, by API)</a:t>
            </a:r>
          </a:p>
          <a:p>
            <a:r>
              <a:rPr lang="en-GB" sz="900" b="0" i="0" u="none" strike="noStrike" kern="1200" baseline="0" dirty="0">
                <a:solidFill>
                  <a:schemeClr val="tx1"/>
                </a:solidFill>
                <a:latin typeface="Inter" panose="02000503000000020004" pitchFamily="2" charset="0"/>
                <a:ea typeface="+mn-ea"/>
                <a:cs typeface="+mn-cs"/>
              </a:rPr>
              <a:t>• Free to access and referenced in a central registry</a:t>
            </a:r>
          </a:p>
          <a:p>
            <a:r>
              <a:rPr lang="en-GB" sz="900" b="0" i="0" u="none" strike="noStrike" kern="1200" baseline="0" dirty="0">
                <a:solidFill>
                  <a:schemeClr val="tx1"/>
                </a:solidFill>
                <a:latin typeface="Inter" panose="02000503000000020004" pitchFamily="2" charset="0"/>
                <a:ea typeface="+mn-ea"/>
                <a:cs typeface="+mn-cs"/>
              </a:rPr>
              <a:t>• Consistent across publishers and journals</a:t>
            </a:r>
          </a:p>
          <a:p>
            <a:r>
              <a:rPr lang="en-GB" sz="900" b="0" i="0" u="none" strike="noStrike" kern="1200" baseline="0" dirty="0">
                <a:solidFill>
                  <a:schemeClr val="tx1"/>
                </a:solidFill>
                <a:latin typeface="Inter" panose="02000503000000020004" pitchFamily="2" charset="0"/>
                <a:ea typeface="+mn-ea"/>
                <a:cs typeface="+mn-cs"/>
              </a:rPr>
              <a:t>• Machine readable and if possible human readable</a:t>
            </a:r>
          </a:p>
          <a:p>
            <a:r>
              <a:rPr lang="en-GB" sz="900" b="0" i="0" u="none" strike="noStrike" kern="1200" baseline="0" dirty="0">
                <a:solidFill>
                  <a:schemeClr val="tx1"/>
                </a:solidFill>
                <a:latin typeface="Inter" panose="02000503000000020004" pitchFamily="2" charset="0"/>
                <a:ea typeface="+mn-ea"/>
                <a:cs typeface="+mn-cs"/>
              </a:rPr>
              <a:t>• Fit on standard tube labels (14-18 symbols)</a:t>
            </a:r>
          </a:p>
          <a:p>
            <a:r>
              <a:rPr lang="en-GB" sz="900" b="0" i="0" u="none" strike="noStrike" kern="1200" baseline="0" dirty="0">
                <a:solidFill>
                  <a:schemeClr val="tx1"/>
                </a:solidFill>
                <a:latin typeface="Inter" panose="02000503000000020004" pitchFamily="2" charset="0"/>
                <a:ea typeface="+mn-ea"/>
                <a:cs typeface="+mn-cs"/>
              </a:rPr>
              <a:t>• Linked to authentication profiles</a:t>
            </a:r>
          </a:p>
          <a:p>
            <a:r>
              <a:rPr lang="en-GB" sz="900" b="0" i="0" u="none" strike="noStrike" kern="1200" baseline="0" dirty="0">
                <a:solidFill>
                  <a:schemeClr val="tx1"/>
                </a:solidFill>
                <a:latin typeface="Inter" panose="02000503000000020004" pitchFamily="2" charset="0"/>
                <a:ea typeface="+mn-ea"/>
                <a:cs typeface="+mn-cs"/>
              </a:rPr>
              <a:t>• Allow FAIR data principle application (findable,</a:t>
            </a:r>
          </a:p>
          <a:p>
            <a:r>
              <a:rPr lang="en-GB" sz="900" b="0" i="0" u="none" strike="noStrike" kern="1200" baseline="0" dirty="0">
                <a:solidFill>
                  <a:schemeClr val="tx1"/>
                </a:solidFill>
                <a:latin typeface="Inter" panose="02000503000000020004" pitchFamily="2" charset="0"/>
                <a:ea typeface="+mn-ea"/>
                <a:cs typeface="+mn-cs"/>
              </a:rPr>
              <a:t>accessible, interoperable and reusable)</a:t>
            </a:r>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20</a:t>
            </a:fld>
            <a:endParaRPr lang="en-AD"/>
          </a:p>
        </p:txBody>
      </p:sp>
    </p:spTree>
    <p:extLst>
      <p:ext uri="{BB962C8B-B14F-4D97-AF65-F5344CB8AC3E}">
        <p14:creationId xmlns:p14="http://schemas.microsoft.com/office/powerpoint/2010/main" val="66492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22</a:t>
            </a:fld>
            <a:endParaRPr lang="en-AD"/>
          </a:p>
        </p:txBody>
      </p:sp>
    </p:spTree>
    <p:extLst>
      <p:ext uri="{BB962C8B-B14F-4D97-AF65-F5344CB8AC3E}">
        <p14:creationId xmlns:p14="http://schemas.microsoft.com/office/powerpoint/2010/main" val="308095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science is a movement aimed at making scientific research, data, and dissemination accessible to all levels of society, fostering transparency, reproducibility, and collaboration</a:t>
            </a:r>
            <a:r>
              <a:rPr lang="en-GB" sz="900" b="0" i="0" kern="1200" dirty="0">
                <a:solidFill>
                  <a:schemeClr val="tx1"/>
                </a:solidFill>
                <a:effectLst/>
                <a:latin typeface="Inter" panose="02000503000000020004" pitchFamily="2" charset="0"/>
                <a:ea typeface="+mn-ea"/>
                <a:cs typeface="+mn-cs"/>
              </a:rPr>
              <a:t>. Core principles include </a:t>
            </a:r>
            <a:r>
              <a:rPr lang="en-GB" dirty="0"/>
              <a:t>open access publishing, sharing research data (often following </a:t>
            </a:r>
            <a:r>
              <a:rPr lang="en-GB" dirty="0">
                <a:effectLst/>
                <a:hlinkClick r:id="rId3"/>
              </a:rPr>
              <a:t>FAIR principles</a:t>
            </a:r>
            <a:r>
              <a:rPr lang="en-GB" dirty="0"/>
              <a:t>), and utilizing open-source tools</a:t>
            </a:r>
            <a:r>
              <a:rPr lang="en-GB" sz="900" b="0" i="0" kern="1200" dirty="0">
                <a:solidFill>
                  <a:schemeClr val="tx1"/>
                </a:solidFill>
                <a:effectLst/>
                <a:latin typeface="Inter" panose="02000503000000020004" pitchFamily="2" charset="0"/>
                <a:ea typeface="+mn-ea"/>
                <a:cs typeface="+mn-cs"/>
              </a:rPr>
              <a:t>. Key benefits include increased research efficiency, improved public trust, and faster scientific progress. </a:t>
            </a:r>
          </a:p>
          <a:p>
            <a:r>
              <a:rPr lang="en-GB" sz="900" b="0" i="0" kern="1200" dirty="0">
                <a:solidFill>
                  <a:schemeClr val="tx1"/>
                </a:solidFill>
                <a:effectLst/>
                <a:latin typeface="Inter" panose="02000503000000020004" pitchFamily="2" charset="0"/>
                <a:ea typeface="+mn-ea"/>
                <a:cs typeface="+mn-cs"/>
              </a:rPr>
              <a:t>European Research Executive Agency +4</a:t>
            </a:r>
          </a:p>
          <a:p>
            <a:endParaRPr lang="en-GB" dirty="0"/>
          </a:p>
          <a:p>
            <a:r>
              <a:rPr lang="en-GB" dirty="0"/>
              <a:t>The </a:t>
            </a:r>
            <a:r>
              <a:rPr lang="en-GB" sz="900" b="1" i="0" kern="1200" dirty="0">
                <a:solidFill>
                  <a:schemeClr val="tx1"/>
                </a:solidFill>
                <a:effectLst/>
                <a:latin typeface="Inter" panose="02000503000000020004" pitchFamily="2" charset="0"/>
                <a:ea typeface="+mn-ea"/>
                <a:cs typeface="+mn-cs"/>
              </a:rPr>
              <a:t>CARE Principles for Indigenous Data Governance</a:t>
            </a:r>
            <a:r>
              <a:rPr lang="en-GB" sz="900" b="0" i="0" kern="1200" dirty="0">
                <a:solidFill>
                  <a:schemeClr val="tx1"/>
                </a:solidFill>
                <a:effectLst/>
                <a:latin typeface="Inter" panose="02000503000000020004" pitchFamily="2" charset="0"/>
                <a:ea typeface="+mn-ea"/>
                <a:cs typeface="+mn-cs"/>
              </a:rPr>
              <a:t> are a set of guidelines designed to ensure that data collected from or about Indigenous Peoples is used in respectful ways that benefit their communities.</a:t>
            </a:r>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25</a:t>
            </a:fld>
            <a:endParaRPr lang="en-AD"/>
          </a:p>
        </p:txBody>
      </p:sp>
    </p:spTree>
    <p:extLst>
      <p:ext uri="{BB962C8B-B14F-4D97-AF65-F5344CB8AC3E}">
        <p14:creationId xmlns:p14="http://schemas.microsoft.com/office/powerpoint/2010/main" val="1068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Naming (ownership/IP, consistency, publication, data linkage)</a:t>
            </a:r>
          </a:p>
          <a:p>
            <a:pPr lvl="1"/>
            <a:r>
              <a:rPr lang="en-US" dirty="0"/>
              <a:t>Data management (Ethics, generation, characterization)</a:t>
            </a:r>
          </a:p>
          <a:p>
            <a:pPr lvl="1"/>
            <a:r>
              <a:rPr lang="en-US" dirty="0"/>
              <a:t>Increased impact </a:t>
            </a:r>
          </a:p>
          <a:p>
            <a:endParaRPr lang="en-GB" dirty="0"/>
          </a:p>
        </p:txBody>
      </p:sp>
      <p:sp>
        <p:nvSpPr>
          <p:cNvPr id="4" name="Slide Number Placeholder 3"/>
          <p:cNvSpPr>
            <a:spLocks noGrp="1"/>
          </p:cNvSpPr>
          <p:nvPr>
            <p:ph type="sldNum" sz="quarter" idx="5"/>
          </p:nvPr>
        </p:nvSpPr>
        <p:spPr/>
        <p:txBody>
          <a:bodyPr/>
          <a:lstStyle/>
          <a:p>
            <a:fld id="{A84D91FF-3935-FD4F-94CD-B0FA7F7DD120}" type="slidenum">
              <a:rPr lang="en-AD" smtClean="0"/>
              <a:pPr/>
              <a:t>26</a:t>
            </a:fld>
            <a:endParaRPr lang="en-AD"/>
          </a:p>
        </p:txBody>
      </p:sp>
    </p:spTree>
    <p:extLst>
      <p:ext uri="{BB962C8B-B14F-4D97-AF65-F5344CB8AC3E}">
        <p14:creationId xmlns:p14="http://schemas.microsoft.com/office/powerpoint/2010/main" val="420425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x.com/ERDERA_org" TargetMode="External"/><Relationship Id="rId3" Type="http://schemas.openxmlformats.org/officeDocument/2006/relationships/image" Target="../media/image4.svg"/><Relationship Id="rId7" Type="http://schemas.openxmlformats.org/officeDocument/2006/relationships/hyperlink" Target="https://www.instagram.com/erdera_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ERDERAeu/" TargetMode="External"/><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www.linkedin.com/company/erdera/"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rontpag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31BB3-FA62-A993-9912-5414886E76A6}"/>
              </a:ext>
            </a:extLst>
          </p:cNvPr>
          <p:cNvGrpSpPr/>
          <p:nvPr userDrawn="1"/>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CD050B99-988A-02DF-EE98-3DD997EDB4CB}"/>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789A904C-469D-064B-68C4-1A562EE0A295}"/>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5ED60823-D272-6087-4FF8-BC22247A0FD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148" name="Rectangle 147">
            <a:extLst>
              <a:ext uri="{FF2B5EF4-FFF2-40B4-BE49-F238E27FC236}">
                <a16:creationId xmlns:a16="http://schemas.microsoft.com/office/drawing/2014/main" id="{0D127246-CD5C-13AC-226D-A902F8DEFDD0}"/>
              </a:ext>
            </a:extLst>
          </p:cNvPr>
          <p:cNvSpPr/>
          <p:nvPr userDrawn="1"/>
        </p:nvSpPr>
        <p:spPr>
          <a:xfrm>
            <a:off x="0" y="4352386"/>
            <a:ext cx="9144000" cy="791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1013"/>
          </a:p>
        </p:txBody>
      </p:sp>
      <p:sp>
        <p:nvSpPr>
          <p:cNvPr id="9" name="Freeform 8">
            <a:extLst>
              <a:ext uri="{FF2B5EF4-FFF2-40B4-BE49-F238E27FC236}">
                <a16:creationId xmlns:a16="http://schemas.microsoft.com/office/drawing/2014/main" id="{4F7163C9-7765-DD7E-60AE-25BA8DB52292}"/>
              </a:ext>
            </a:extLst>
          </p:cNvPr>
          <p:cNvSpPr/>
          <p:nvPr userDrawn="1"/>
        </p:nvSpPr>
        <p:spPr>
          <a:xfrm>
            <a:off x="4889367" y="4545443"/>
            <a:ext cx="3829" cy="405000"/>
          </a:xfrm>
          <a:custGeom>
            <a:avLst/>
            <a:gdLst>
              <a:gd name="connsiteX0" fmla="*/ 0 w 5105"/>
              <a:gd name="connsiteY0" fmla="*/ 0 h 446722"/>
              <a:gd name="connsiteX1" fmla="*/ 5106 w 5105"/>
              <a:gd name="connsiteY1" fmla="*/ 0 h 446722"/>
              <a:gd name="connsiteX2" fmla="*/ 5106 w 5105"/>
              <a:gd name="connsiteY2" fmla="*/ 446723 h 446722"/>
              <a:gd name="connsiteX3" fmla="*/ 0 w 5105"/>
              <a:gd name="connsiteY3" fmla="*/ 446723 h 446722"/>
            </a:gdLst>
            <a:ahLst/>
            <a:cxnLst>
              <a:cxn ang="0">
                <a:pos x="connsiteX0" y="connsiteY0"/>
              </a:cxn>
              <a:cxn ang="0">
                <a:pos x="connsiteX1" y="connsiteY1"/>
              </a:cxn>
              <a:cxn ang="0">
                <a:pos x="connsiteX2" y="connsiteY2"/>
              </a:cxn>
              <a:cxn ang="0">
                <a:pos x="connsiteX3" y="connsiteY3"/>
              </a:cxn>
            </a:cxnLst>
            <a:rect l="l" t="t" r="r" b="b"/>
            <a:pathLst>
              <a:path w="5105" h="446722">
                <a:moveTo>
                  <a:pt x="0" y="0"/>
                </a:moveTo>
                <a:lnTo>
                  <a:pt x="5106" y="0"/>
                </a:lnTo>
                <a:lnTo>
                  <a:pt x="5106" y="446723"/>
                </a:lnTo>
                <a:lnTo>
                  <a:pt x="0" y="446723"/>
                </a:lnTo>
                <a:close/>
              </a:path>
            </a:pathLst>
          </a:custGeom>
          <a:noFill/>
          <a:ln w="6350" cap="flat">
            <a:solidFill>
              <a:schemeClr val="bg1"/>
            </a:solidFill>
            <a:prstDash val="solid"/>
            <a:miter/>
          </a:ln>
        </p:spPr>
        <p:txBody>
          <a:bodyPr rtlCol="0" anchor="ctr"/>
          <a:lstStyle/>
          <a:p>
            <a:endParaRPr lang="en-GB" sz="1013">
              <a:solidFill>
                <a:schemeClr val="bg1"/>
              </a:solidFill>
            </a:endParaRPr>
          </a:p>
        </p:txBody>
      </p:sp>
      <p:grpSp>
        <p:nvGrpSpPr>
          <p:cNvPr id="44" name="Group 43">
            <a:extLst>
              <a:ext uri="{FF2B5EF4-FFF2-40B4-BE49-F238E27FC236}">
                <a16:creationId xmlns:a16="http://schemas.microsoft.com/office/drawing/2014/main" id="{DAE3FBDE-CB1B-3838-EF4B-77221475E832}"/>
              </a:ext>
            </a:extLst>
          </p:cNvPr>
          <p:cNvGrpSpPr>
            <a:grpSpLocks noChangeAspect="1"/>
          </p:cNvGrpSpPr>
          <p:nvPr userDrawn="1"/>
        </p:nvGrpSpPr>
        <p:grpSpPr>
          <a:xfrm>
            <a:off x="540001" y="4629284"/>
            <a:ext cx="1312388" cy="270000"/>
            <a:chOff x="650794" y="6104645"/>
            <a:chExt cx="2169815" cy="447422"/>
          </a:xfrm>
        </p:grpSpPr>
        <p:sp>
          <p:nvSpPr>
            <p:cNvPr id="12" name="Freeform 11">
              <a:extLst>
                <a:ext uri="{FF2B5EF4-FFF2-40B4-BE49-F238E27FC236}">
                  <a16:creationId xmlns:a16="http://schemas.microsoft.com/office/drawing/2014/main" id="{D3D41741-20D5-3A35-52FE-14ED670F13F1}"/>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3" name="Freeform 12">
              <a:extLst>
                <a:ext uri="{FF2B5EF4-FFF2-40B4-BE49-F238E27FC236}">
                  <a16:creationId xmlns:a16="http://schemas.microsoft.com/office/drawing/2014/main" id="{8E1C3589-881E-9CCC-3D9D-86781705096C}"/>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4" name="Freeform 13">
              <a:extLst>
                <a:ext uri="{FF2B5EF4-FFF2-40B4-BE49-F238E27FC236}">
                  <a16:creationId xmlns:a16="http://schemas.microsoft.com/office/drawing/2014/main" id="{C0A8A8BF-AB3B-8E9D-33CA-C774D34B2E9B}"/>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5" name="Freeform 14">
              <a:extLst>
                <a:ext uri="{FF2B5EF4-FFF2-40B4-BE49-F238E27FC236}">
                  <a16:creationId xmlns:a16="http://schemas.microsoft.com/office/drawing/2014/main" id="{80AD900A-6CB8-2517-B5A7-A2D613F6BEA4}"/>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6" name="Freeform 15">
              <a:extLst>
                <a:ext uri="{FF2B5EF4-FFF2-40B4-BE49-F238E27FC236}">
                  <a16:creationId xmlns:a16="http://schemas.microsoft.com/office/drawing/2014/main" id="{36D10E23-4E00-B7C4-3619-7E00DBDA41DC}"/>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7" name="Freeform 16">
              <a:extLst>
                <a:ext uri="{FF2B5EF4-FFF2-40B4-BE49-F238E27FC236}">
                  <a16:creationId xmlns:a16="http://schemas.microsoft.com/office/drawing/2014/main" id="{A65780C5-E115-6262-D382-E585E77B2DD4}"/>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8" name="Freeform 17">
              <a:extLst>
                <a:ext uri="{FF2B5EF4-FFF2-40B4-BE49-F238E27FC236}">
                  <a16:creationId xmlns:a16="http://schemas.microsoft.com/office/drawing/2014/main" id="{2142FA29-F662-FEEE-BF02-F14E693E932E}"/>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9" name="Freeform 18">
              <a:extLst>
                <a:ext uri="{FF2B5EF4-FFF2-40B4-BE49-F238E27FC236}">
                  <a16:creationId xmlns:a16="http://schemas.microsoft.com/office/drawing/2014/main" id="{13384D64-703E-2299-289B-65B39D27640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0" name="Freeform 19">
              <a:extLst>
                <a:ext uri="{FF2B5EF4-FFF2-40B4-BE49-F238E27FC236}">
                  <a16:creationId xmlns:a16="http://schemas.microsoft.com/office/drawing/2014/main" id="{1800093D-4353-E177-893A-8169D3E49222}"/>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1" name="Freeform 20">
              <a:extLst>
                <a:ext uri="{FF2B5EF4-FFF2-40B4-BE49-F238E27FC236}">
                  <a16:creationId xmlns:a16="http://schemas.microsoft.com/office/drawing/2014/main" id="{841AB889-0461-D43A-DF3C-9D8AD36C1AC5}"/>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2" name="Freeform 21">
              <a:extLst>
                <a:ext uri="{FF2B5EF4-FFF2-40B4-BE49-F238E27FC236}">
                  <a16:creationId xmlns:a16="http://schemas.microsoft.com/office/drawing/2014/main" id="{95B111A8-B8E4-13DF-CBDE-02BB1DC00F4E}"/>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3" name="Freeform 22">
              <a:extLst>
                <a:ext uri="{FF2B5EF4-FFF2-40B4-BE49-F238E27FC236}">
                  <a16:creationId xmlns:a16="http://schemas.microsoft.com/office/drawing/2014/main" id="{91A6CEB0-4870-2A65-A901-31EDE1821090}"/>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4" name="Freeform 23">
              <a:extLst>
                <a:ext uri="{FF2B5EF4-FFF2-40B4-BE49-F238E27FC236}">
                  <a16:creationId xmlns:a16="http://schemas.microsoft.com/office/drawing/2014/main" id="{910B5EA2-07F7-7860-61CA-6BEA4B58BF9E}"/>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5" name="Freeform 24">
              <a:extLst>
                <a:ext uri="{FF2B5EF4-FFF2-40B4-BE49-F238E27FC236}">
                  <a16:creationId xmlns:a16="http://schemas.microsoft.com/office/drawing/2014/main" id="{EBCDE1AF-907C-A7AF-8350-BA96DE5132B4}"/>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6" name="Freeform 25">
              <a:extLst>
                <a:ext uri="{FF2B5EF4-FFF2-40B4-BE49-F238E27FC236}">
                  <a16:creationId xmlns:a16="http://schemas.microsoft.com/office/drawing/2014/main" id="{85D4EF0A-C11C-4E20-E449-5AAC8118FE8F}"/>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7" name="Freeform 26">
              <a:extLst>
                <a:ext uri="{FF2B5EF4-FFF2-40B4-BE49-F238E27FC236}">
                  <a16:creationId xmlns:a16="http://schemas.microsoft.com/office/drawing/2014/main" id="{ADAA7FEA-D017-E825-005E-4D583782162D}"/>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8" name="Freeform 27">
              <a:extLst>
                <a:ext uri="{FF2B5EF4-FFF2-40B4-BE49-F238E27FC236}">
                  <a16:creationId xmlns:a16="http://schemas.microsoft.com/office/drawing/2014/main" id="{959D6C42-0410-3787-61F4-895F05005D49}"/>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9" name="Freeform 28">
              <a:extLst>
                <a:ext uri="{FF2B5EF4-FFF2-40B4-BE49-F238E27FC236}">
                  <a16:creationId xmlns:a16="http://schemas.microsoft.com/office/drawing/2014/main" id="{65AAF058-B5CB-411C-7D34-48DCA7EDCAB8}"/>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0" name="Freeform 29">
              <a:extLst>
                <a:ext uri="{FF2B5EF4-FFF2-40B4-BE49-F238E27FC236}">
                  <a16:creationId xmlns:a16="http://schemas.microsoft.com/office/drawing/2014/main" id="{EB5A1371-3A49-2F9E-A809-A75F40299BEF}"/>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1" name="Freeform 30">
              <a:extLst>
                <a:ext uri="{FF2B5EF4-FFF2-40B4-BE49-F238E27FC236}">
                  <a16:creationId xmlns:a16="http://schemas.microsoft.com/office/drawing/2014/main" id="{E2729746-F598-D474-0B0E-F2F96E5E72E8}"/>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2" name="Freeform 31">
              <a:extLst>
                <a:ext uri="{FF2B5EF4-FFF2-40B4-BE49-F238E27FC236}">
                  <a16:creationId xmlns:a16="http://schemas.microsoft.com/office/drawing/2014/main" id="{14C68D05-3D55-32F7-73E2-B37E418A13E2}"/>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3" name="Freeform 32">
              <a:extLst>
                <a:ext uri="{FF2B5EF4-FFF2-40B4-BE49-F238E27FC236}">
                  <a16:creationId xmlns:a16="http://schemas.microsoft.com/office/drawing/2014/main" id="{81FD2A1E-2DBE-402F-D74E-564156A82FDF}"/>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4" name="Freeform 33">
              <a:extLst>
                <a:ext uri="{FF2B5EF4-FFF2-40B4-BE49-F238E27FC236}">
                  <a16:creationId xmlns:a16="http://schemas.microsoft.com/office/drawing/2014/main" id="{472AB136-489D-1EAC-E5A2-9AB2849ED68A}"/>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5" name="Freeform 34">
              <a:extLst>
                <a:ext uri="{FF2B5EF4-FFF2-40B4-BE49-F238E27FC236}">
                  <a16:creationId xmlns:a16="http://schemas.microsoft.com/office/drawing/2014/main" id="{45C12B69-15F6-EE80-1B16-9BD17C833131}"/>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6" name="Freeform 35">
              <a:extLst>
                <a:ext uri="{FF2B5EF4-FFF2-40B4-BE49-F238E27FC236}">
                  <a16:creationId xmlns:a16="http://schemas.microsoft.com/office/drawing/2014/main" id="{EADCD0E0-DB5C-FA97-9E8F-CAA1C6E33EDC}"/>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7" name="Freeform 36">
              <a:extLst>
                <a:ext uri="{FF2B5EF4-FFF2-40B4-BE49-F238E27FC236}">
                  <a16:creationId xmlns:a16="http://schemas.microsoft.com/office/drawing/2014/main" id="{5B073E18-F00C-9EAD-3739-6922418B68D6}"/>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8" name="Freeform 37">
              <a:extLst>
                <a:ext uri="{FF2B5EF4-FFF2-40B4-BE49-F238E27FC236}">
                  <a16:creationId xmlns:a16="http://schemas.microsoft.com/office/drawing/2014/main" id="{F8393384-44CA-D899-BD9C-0A7EB03A62D1}"/>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9" name="Freeform 38">
              <a:extLst>
                <a:ext uri="{FF2B5EF4-FFF2-40B4-BE49-F238E27FC236}">
                  <a16:creationId xmlns:a16="http://schemas.microsoft.com/office/drawing/2014/main" id="{CC14635D-B382-BA27-641D-205782263261}"/>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40" name="Freeform 39">
              <a:extLst>
                <a:ext uri="{FF2B5EF4-FFF2-40B4-BE49-F238E27FC236}">
                  <a16:creationId xmlns:a16="http://schemas.microsoft.com/office/drawing/2014/main" id="{95049E49-0EEE-C29B-648D-5A1B12F30119}"/>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grpSp>
      <p:sp>
        <p:nvSpPr>
          <p:cNvPr id="11" name="TextBox 10">
            <a:extLst>
              <a:ext uri="{FF2B5EF4-FFF2-40B4-BE49-F238E27FC236}">
                <a16:creationId xmlns:a16="http://schemas.microsoft.com/office/drawing/2014/main" id="{0C5D935E-7228-18C1-D111-399C0A83D777}"/>
              </a:ext>
            </a:extLst>
          </p:cNvPr>
          <p:cNvSpPr txBox="1"/>
          <p:nvPr userDrawn="1"/>
        </p:nvSpPr>
        <p:spPr>
          <a:xfrm>
            <a:off x="5028208" y="4540362"/>
            <a:ext cx="3575792" cy="403124"/>
          </a:xfrm>
          <a:prstGeom prst="rect">
            <a:avLst/>
          </a:prstGeom>
          <a:noFill/>
        </p:spPr>
        <p:txBody>
          <a:bodyPr wrap="square" lIns="0" tIns="0" rIns="0" bIns="0" rtlCol="0">
            <a:spAutoFit/>
          </a:bodyPr>
          <a:lstStyle/>
          <a:p>
            <a:pPr>
              <a:lnSpc>
                <a:spcPts val="825"/>
              </a:lnSpc>
            </a:pPr>
            <a:r>
              <a:rPr lang="en-GB" sz="600">
                <a:solidFill>
                  <a:schemeClr val="bg1"/>
                </a:solidFill>
              </a:rPr>
              <a:t>ERDERA has received funding from the European Union’s Horizon Europe research and innovation programme under grant agreement N°101156595.</a:t>
            </a:r>
          </a:p>
          <a:p>
            <a:pPr>
              <a:lnSpc>
                <a:spcPts val="825"/>
              </a:lnSpc>
            </a:pPr>
            <a:r>
              <a:rPr lang="en-GB" sz="600">
                <a:solidFill>
                  <a:schemeClr val="bg1"/>
                </a:solidFill>
              </a:rPr>
              <a:t>Views and opinions expressed are those of the author(s) only and do not necessarily reflect those of the European Union or any other granting authority, who cannot be held responsible for them.</a:t>
            </a:r>
          </a:p>
        </p:txBody>
      </p:sp>
      <p:sp>
        <p:nvSpPr>
          <p:cNvPr id="6" name="Title 5">
            <a:extLst>
              <a:ext uri="{FF2B5EF4-FFF2-40B4-BE49-F238E27FC236}">
                <a16:creationId xmlns:a16="http://schemas.microsoft.com/office/drawing/2014/main" id="{AF053022-EED1-8CFB-1074-72D4835F48FF}"/>
              </a:ext>
            </a:extLst>
          </p:cNvPr>
          <p:cNvSpPr>
            <a:spLocks noGrp="1"/>
          </p:cNvSpPr>
          <p:nvPr userDrawn="1">
            <p:ph type="title" hasCustomPrompt="1"/>
          </p:nvPr>
        </p:nvSpPr>
        <p:spPr>
          <a:xfrm>
            <a:off x="513000" y="2150762"/>
            <a:ext cx="4998800" cy="923330"/>
          </a:xfrm>
        </p:spPr>
        <p:txBody>
          <a:bodyPr anchor="b" anchorCtr="0">
            <a:noAutofit/>
          </a:bodyPr>
          <a:lstStyle>
            <a:lvl1pPr>
              <a:lnSpc>
                <a:spcPts val="3600"/>
              </a:lnSpc>
              <a:defRPr sz="3200">
                <a:solidFill>
                  <a:schemeClr val="accent2"/>
                </a:solidFill>
              </a:defRPr>
            </a:lvl1pPr>
          </a:lstStyle>
          <a:p>
            <a:r>
              <a:rPr lang="en-GB"/>
              <a:t>Click to edit Presentation Title</a:t>
            </a:r>
          </a:p>
        </p:txBody>
      </p:sp>
      <p:sp>
        <p:nvSpPr>
          <p:cNvPr id="41" name="Text Placeholder 40">
            <a:extLst>
              <a:ext uri="{FF2B5EF4-FFF2-40B4-BE49-F238E27FC236}">
                <a16:creationId xmlns:a16="http://schemas.microsoft.com/office/drawing/2014/main" id="{A12531B3-E45C-C141-4108-E4E428B96BEE}"/>
              </a:ext>
            </a:extLst>
          </p:cNvPr>
          <p:cNvSpPr>
            <a:spLocks noGrp="1"/>
          </p:cNvSpPr>
          <p:nvPr userDrawn="1">
            <p:ph type="body" sz="quarter" idx="10" hasCustomPrompt="1"/>
          </p:nvPr>
        </p:nvSpPr>
        <p:spPr>
          <a:xfrm>
            <a:off x="513000" y="3185315"/>
            <a:ext cx="4998800" cy="546244"/>
          </a:xfrm>
          <a:prstGeom prst="rect">
            <a:avLst/>
          </a:prstGeom>
        </p:spPr>
        <p:txBody>
          <a:bodyPr lIns="0" tIns="0" rIns="0" bIns="0">
            <a:noAutofit/>
          </a:bodyPr>
          <a:lstStyle>
            <a:lvl1pPr marL="0" indent="0">
              <a:lnSpc>
                <a:spcPct val="100000"/>
              </a:lnSpc>
              <a:spcBef>
                <a:spcPts val="0"/>
              </a:spcBef>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Presentation Subtitle</a:t>
            </a:r>
          </a:p>
        </p:txBody>
      </p:sp>
      <p:pic>
        <p:nvPicPr>
          <p:cNvPr id="43" name="Graphic 42">
            <a:extLst>
              <a:ext uri="{FF2B5EF4-FFF2-40B4-BE49-F238E27FC236}">
                <a16:creationId xmlns:a16="http://schemas.microsoft.com/office/drawing/2014/main" id="{85E91611-D533-81A5-386A-0E6C614C2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405000"/>
            <a:ext cx="2054154" cy="725801"/>
          </a:xfrm>
          <a:prstGeom prst="rect">
            <a:avLst/>
          </a:prstGeom>
        </p:spPr>
      </p:pic>
    </p:spTree>
    <p:extLst>
      <p:ext uri="{BB962C8B-B14F-4D97-AF65-F5344CB8AC3E}">
        <p14:creationId xmlns:p14="http://schemas.microsoft.com/office/powerpoint/2010/main" val="25533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 picture left">
    <p:bg>
      <p:bgPr>
        <a:solidFill>
          <a:schemeClr val="tx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a:t>
            </a:fld>
            <a:endParaRPr lang="en-GB"/>
          </a:p>
        </p:txBody>
      </p:sp>
      <p:sp>
        <p:nvSpPr>
          <p:cNvPr id="5" name="Picture Placeholder 13">
            <a:extLst>
              <a:ext uri="{FF2B5EF4-FFF2-40B4-BE49-F238E27FC236}">
                <a16:creationId xmlns:a16="http://schemas.microsoft.com/office/drawing/2014/main" id="{33BBC927-8C91-E676-3298-DA81ADBE0C29}"/>
              </a:ext>
            </a:extLst>
          </p:cNvPr>
          <p:cNvSpPr>
            <a:spLocks noGrp="1"/>
          </p:cNvSpPr>
          <p:nvPr>
            <p:ph type="pic" sz="quarter" idx="13" hasCustomPrompt="1"/>
          </p:nvPr>
        </p:nvSpPr>
        <p:spPr>
          <a:xfrm>
            <a:off x="0" y="-1"/>
            <a:ext cx="4724400" cy="4351335"/>
          </a:xfrm>
          <a:prstGeom prst="rect">
            <a:avLst/>
          </a:prstGeom>
          <a:solidFill>
            <a:schemeClr val="accent1"/>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10" name="Rectangle 9">
            <a:extLst>
              <a:ext uri="{FF2B5EF4-FFF2-40B4-BE49-F238E27FC236}">
                <a16:creationId xmlns:a16="http://schemas.microsoft.com/office/drawing/2014/main" id="{15F23EB0-7350-3275-DF3E-6AD320CC7A75}"/>
              </a:ext>
            </a:extLst>
          </p:cNvPr>
          <p:cNvSpPr/>
          <p:nvPr/>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5023030" y="493606"/>
            <a:ext cx="3517540" cy="3432933"/>
          </a:xfrm>
        </p:spPr>
        <p:txBody>
          <a:bodyPr anchor="t" anchorCtr="0">
            <a:noAutofit/>
          </a:bodyPr>
          <a:lstStyle>
            <a:lvl1pPr algn="l">
              <a:defRPr sz="3200">
                <a:solidFill>
                  <a:schemeClr val="bg1"/>
                </a:solidFill>
              </a:defRPr>
            </a:lvl1pPr>
          </a:lstStyle>
          <a:p>
            <a:r>
              <a:rPr lang="en-GB"/>
              <a:t>Click to edit quote</a:t>
            </a:r>
          </a:p>
        </p:txBody>
      </p:sp>
      <p:sp>
        <p:nvSpPr>
          <p:cNvPr id="2" name="Freeform 1">
            <a:extLst>
              <a:ext uri="{FF2B5EF4-FFF2-40B4-BE49-F238E27FC236}">
                <a16:creationId xmlns:a16="http://schemas.microsoft.com/office/drawing/2014/main" id="{083DB747-4176-FE04-4B66-DF0BA79DAD9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AABE84F0-B1EE-EEAA-2BFA-E35A5856A803}"/>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95372F29-96CE-E478-198C-7E08E5703DC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7" name="Freeform 6">
              <a:extLst>
                <a:ext uri="{FF2B5EF4-FFF2-40B4-BE49-F238E27FC236}">
                  <a16:creationId xmlns:a16="http://schemas.microsoft.com/office/drawing/2014/main" id="{5B500DC3-608E-07AA-772D-48E8BEB46852}"/>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D8FCCEE4-18BA-B6E9-02A6-BCB05C6A2D3A}"/>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DABD2A0-FA8C-00F9-860A-72D27949E1B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A669D7BD-6141-7562-2CEB-06CCE011E88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B3C81D-E6AA-81FC-9805-843820EBAF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B07FD78-5320-AC38-A4E7-24FC67F5A408}"/>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3BD6A68-3D21-23C0-D4F9-35BBCF98A6A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EEC3D59-4392-BB14-4B4B-77C713E6F70F}"/>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3B243F3-D5E6-072B-0B9F-702D58C80A4B}"/>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48590F4-E130-7CB3-3AA5-AB6BE54AF8C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A96BCBE7-5431-CCC9-0706-19A65F2FA9E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6CFCAE7-B0BF-17FB-ECA9-0679AD564D5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9B1288CA-D2BD-D1F1-FD25-BD7555F34C0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CB539C90-4345-BC1D-EA86-AA0392423FC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80858B8-EC7E-0DD5-67E0-287800CD973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D7EB4C4F-0AFE-9C09-3D44-4488BD040A4F}"/>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33D55F0D-EFF0-16FF-2D8B-FC1E81DF13A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9F5EC82B-AC9E-486C-430B-F87EB305358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119A7F2C-1522-D6F1-4F66-412BA1574A3A}"/>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FE03184E-98C5-45D1-A24B-C4356D7E8A0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ECEFF11-70FE-B9ED-9534-AF65A29986E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4BF00B1-3AFD-D16A-9C37-207E427479B8}"/>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7F727649-8652-927B-8263-B2A34E0E6B6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8F090BD2-9423-1BEF-F3F6-7447C9EFD2BD}"/>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021CBDC-D4B9-B823-E751-6784F9791CA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17494A5-348C-2F74-0638-81E522DEF7F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89E02798-B311-E76E-005A-1CE6307C141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2D8A1DE-CAE5-724B-094D-A1552004B26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56EFF8A3-055B-23F1-0E72-3942CC7FFF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6E96FEE-51C2-24F9-FFA1-A449EBF52543}"/>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6A3F02DA-4E60-EBB9-B73C-606F797BA76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73CFD0B0-9A02-D8B7-06DB-18D63B711797}"/>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581CC869-41DF-DA37-3966-61D5A2A5E9E5}"/>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969EB0F8-F8AB-7F8B-16CA-71415D7616CC}"/>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92BAA3DE-0CAB-DB48-9BD0-C6A2D3F12C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C32F3D21-164F-1F13-50AB-834CB5EE7EA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111C9DB0-ED1F-2C38-B8A9-69BDA08B6BE7}"/>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DFB9E60-6555-5C3C-58EC-D04F228940B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7B2BFA-AD62-90B7-EDD6-F27EB7CCAF6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0DC1878-D723-7F2F-8DCC-5919AC0A4CF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C71FE8E-401E-4809-479F-4FCDF2E4FDEF}"/>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E2363ACE-6EAE-4D1E-A79C-DCB0C2621CC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EFA0604F-C707-AA35-8D76-3135EEFCD491}"/>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51" name="Rectangle 50">
            <a:extLst>
              <a:ext uri="{FF2B5EF4-FFF2-40B4-BE49-F238E27FC236}">
                <a16:creationId xmlns:a16="http://schemas.microsoft.com/office/drawing/2014/main" id="{6D1441B9-2C66-0C33-CCDE-153FDB618175}"/>
              </a:ext>
            </a:extLst>
          </p:cNvPr>
          <p:cNvSpPr/>
          <p:nvPr userDrawn="1"/>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73190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47406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4" name="Slide Number Placeholder 3">
            <a:extLst>
              <a:ext uri="{FF2B5EF4-FFF2-40B4-BE49-F238E27FC236}">
                <a16:creationId xmlns:a16="http://schemas.microsoft.com/office/drawing/2014/main" id="{B1F6B7A2-6F25-5AE7-A3E8-71F4BF11CE71}"/>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3" name="Freeform 2">
            <a:extLst>
              <a:ext uri="{FF2B5EF4-FFF2-40B4-BE49-F238E27FC236}">
                <a16:creationId xmlns:a16="http://schemas.microsoft.com/office/drawing/2014/main" id="{68B99832-5751-2B30-D049-D44B8233D3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BE5E4572-205A-B2B7-71C4-F99DC5054AAB}"/>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587884EE-B7A2-B80A-BEF4-AA0271AEC72B}"/>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B949FEB-6190-DCD5-D140-37202A1798CB}"/>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76B477D-F42A-97D6-19CB-54531667063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83C54B0F-A73D-F3E9-1058-8462636F4A5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DED242D0-06DB-5BB4-0DAB-2FF00143F9A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2B54CC0-9B8E-CEA7-373E-69E572AED46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D135B300-B786-4F8C-E6DC-52CE8DA522F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CA6F1977-DC9E-ECAA-3496-704B5718F23A}"/>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6A21B73-D494-583B-A2A7-95DF1D5DF71C}"/>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C38AF3B6-5BD1-3659-9F6B-484E1C1121B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43BBA78D-131F-4EBA-5D3B-577C4B4229D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D259D15-2714-3319-A41E-32937EF4677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49003FE-3614-ABD7-10FF-20BD4B3C5B78}"/>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235138E0-4E59-4AD7-9EA6-C2C33AE45DA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48162CE-7E2C-EED0-A5EA-3B54E479E98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6F89691-577A-5AF2-E61E-C437051C642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4C13E86-1BDD-5EFB-AEC3-EB0A9E43AE3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DD5B09A-6B56-D8DC-259A-9B1B48A336E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DA5E00C-D62A-F553-FDFC-557B4EB00053}"/>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1B6EB5A-4F86-09A3-A677-A727F1C4EF9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BA2CA867-BAB6-52F1-5851-52C26A72BCD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C568E3C-BA7F-D287-6AA7-BD7F35FC31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55B1BCF-86DF-0D45-8417-093919EDBFF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73F452-B247-D8EB-F31B-16BB6768EFE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9A9E256-16F6-E767-C1FF-2BBAF85CF8A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34C9C13-A5A7-BF49-7E14-E709D99F4B4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6E0510C-FDF7-EDF7-F490-F4EAA2ECA498}"/>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029BB7B0-25F5-BCA8-1EC5-6EC152F2CFBE}"/>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731DDC7-AB26-F2E6-B349-FFF4CAC32E4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E189A47-F17B-192A-C9C1-8D4EA748828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287E6B8-911F-4AB1-452A-90B178A9910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AF818F09-B2A5-99DB-E0AD-A3B0C4F9F940}"/>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F3DBC7C-F8DE-7F89-05EC-EF226D4CCF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E7F93F7-EF2D-2F27-BDD9-2865F29F83AC}"/>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B14B1624-9860-4584-2538-F9CD66A271D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F549B49-A1DA-2674-C696-16CD2BAB3A1B}"/>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51D859A-888D-5216-5470-7ADBB831FF2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ECEA4C36-CF61-EC1C-5D8D-D190810BE420}"/>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75ED51C3-2E64-6C48-7623-4E8B81050B8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50896CFB-F3D2-91F3-88B1-4B603D5D066B}"/>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77CF311-4250-0061-0A39-1CE08EC7AE6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35FECDEE-1E68-A8BE-BEBB-4D0AC36CC8F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5DF0D7DA-6F92-9BE4-063C-F6982F6B3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5999585-7124-725C-6111-90AA2A07799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68133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3327779"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3" name="Text Placeholder 41">
            <a:extLst>
              <a:ext uri="{FF2B5EF4-FFF2-40B4-BE49-F238E27FC236}">
                <a16:creationId xmlns:a16="http://schemas.microsoft.com/office/drawing/2014/main" id="{ECF7D9B6-D26D-703E-03C5-76D41635029C}"/>
              </a:ext>
            </a:extLst>
          </p:cNvPr>
          <p:cNvSpPr>
            <a:spLocks noGrp="1"/>
          </p:cNvSpPr>
          <p:nvPr>
            <p:ph type="body" sz="quarter" idx="14" hasCustomPrompt="1"/>
          </p:nvPr>
        </p:nvSpPr>
        <p:spPr>
          <a:xfrm>
            <a:off x="6087913"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5" name="Slide Number Placeholder 4">
            <a:extLst>
              <a:ext uri="{FF2B5EF4-FFF2-40B4-BE49-F238E27FC236}">
                <a16:creationId xmlns:a16="http://schemas.microsoft.com/office/drawing/2014/main" id="{F0521EB4-D3EA-0A62-EA98-C5ECA0AF4E6F}"/>
              </a:ext>
            </a:extLst>
          </p:cNvPr>
          <p:cNvSpPr>
            <a:spLocks noGrp="1"/>
          </p:cNvSpPr>
          <p:nvPr>
            <p:ph type="sldNum" sz="quarter" idx="15"/>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BF5A43E2-6A8A-C43E-88CC-1081D2EA0C0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6" name="Graphic 4">
            <a:extLst>
              <a:ext uri="{FF2B5EF4-FFF2-40B4-BE49-F238E27FC236}">
                <a16:creationId xmlns:a16="http://schemas.microsoft.com/office/drawing/2014/main" id="{E98A25D9-4935-D1E1-8648-2FAA4A79B6AF}"/>
              </a:ext>
            </a:extLst>
          </p:cNvPr>
          <p:cNvGrpSpPr>
            <a:grpSpLocks noChangeAspect="1"/>
          </p:cNvGrpSpPr>
          <p:nvPr userDrawn="1"/>
        </p:nvGrpSpPr>
        <p:grpSpPr>
          <a:xfrm>
            <a:off x="540000" y="4632363"/>
            <a:ext cx="2787779" cy="234000"/>
            <a:chOff x="638302" y="6272366"/>
            <a:chExt cx="3044222" cy="255525"/>
          </a:xfrm>
        </p:grpSpPr>
        <p:sp>
          <p:nvSpPr>
            <p:cNvPr id="9" name="Freeform 8">
              <a:extLst>
                <a:ext uri="{FF2B5EF4-FFF2-40B4-BE49-F238E27FC236}">
                  <a16:creationId xmlns:a16="http://schemas.microsoft.com/office/drawing/2014/main" id="{D7686401-9F2E-18EE-DCC8-A34BB59272D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1367BD4-52F6-3FFA-BE73-E29AD16CC85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C8FE947-AF59-BC31-36B3-E79EA0E8A440}"/>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6975E8C-7BD4-2830-6F4D-BFC2130060B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A4FC7316-E098-788A-E081-72494F8E9D69}"/>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18B7A0C0-D626-0329-7034-BDA1A79964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BFE527E2-B056-4E51-16AC-692902230F71}"/>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C984E23-7C07-04F0-0374-5708EFABC9B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A0A48166-77D7-1F47-BEBF-7A2EBA5A1FE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D5827FB7-9F38-67DA-225E-97FAAD23CE7D}"/>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439685C-E08B-89FC-DF0F-FA91A41D6C7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04E7A81A-9F69-44AB-D26E-987622231DEC}"/>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A4D05-F995-FE94-3028-280A169D34B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C79DA81E-D7A9-DB73-BE0A-3DA1AA0963B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5AAF1B0-49AF-F34A-7BCD-39E19D0F30A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5CFC2CA4-33CB-B2A6-5F77-821EFFCB0921}"/>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B95B1441-A6CF-3701-8032-0C871BD309D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7353ACB-66E3-9918-19CE-EDD17966AE20}"/>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88C8B5DE-CCB9-D83F-192E-2BF86FE3E5FF}"/>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9349995-AE75-CD73-4F89-E6B89322847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1CE51C8C-8652-6222-5B33-9695D8F7EC7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240023BB-4821-29C3-0E46-AD3D4545668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A9EC0DB-3C71-FAFD-F239-5FB678930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6749260F-7313-9F07-14AB-DDF5478FC8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4EE240F4-BFF5-060F-8CD2-673EF428ADAA}"/>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94561F8-879D-D0FC-1B4A-D84CCD48FEA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55935E-47FF-9B98-A928-EFA36E8D702C}"/>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1EA20679-C5F5-D99C-E6C7-4B7F5BA198D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4722805D-262E-24B1-C263-4F3392B3DB42}"/>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08515F8-19FB-7F7F-5FD5-FEEE3E0984A4}"/>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F8783CB6-1415-E212-6603-13F4C55AEE25}"/>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51A0714-179E-CA6C-3B77-1BC509F8EEF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0875818E-DA22-B5F1-F2AA-23EBCF30C46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DE0B1CC-1FAA-5A75-3BAE-54B5BEAF2D5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F9528D7-20E6-6C0B-3551-5E0E49525377}"/>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B5EDAF9-2138-0880-F80A-5B473F19DB6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D097D437-578A-67C8-B674-3989A2AB458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8524FDA-8740-48D9-5620-A7E1F9FE5FD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B837884-61FE-47D3-11D1-1AFAFEC911C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34DD85F-58F5-8274-3702-36C82125625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F776F11-46C5-16E3-6F9D-D5B6CF7DDF0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F0DCA12B-17BF-596A-42AA-72D283C58F2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4EF8E583-3F74-9106-6765-034C1770FA6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B25A07-AD68-E455-65CA-C10DD25A2A3D}"/>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38406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s + 3 row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4" name="Text Placeholder 27">
            <a:extLst>
              <a:ext uri="{FF2B5EF4-FFF2-40B4-BE49-F238E27FC236}">
                <a16:creationId xmlns:a16="http://schemas.microsoft.com/office/drawing/2014/main" id="{B13FC33C-908F-E5B9-815B-73C4B68032CA}"/>
              </a:ext>
            </a:extLst>
          </p:cNvPr>
          <p:cNvSpPr>
            <a:spLocks noGrp="1"/>
          </p:cNvSpPr>
          <p:nvPr>
            <p:ph type="body" sz="quarter" idx="13" hasCustomPrompt="1"/>
          </p:nvPr>
        </p:nvSpPr>
        <p:spPr>
          <a:xfrm>
            <a:off x="5400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5" name="Text Placeholder 28">
            <a:extLst>
              <a:ext uri="{FF2B5EF4-FFF2-40B4-BE49-F238E27FC236}">
                <a16:creationId xmlns:a16="http://schemas.microsoft.com/office/drawing/2014/main" id="{F620C8D0-3A4A-D795-B764-A341BFE7B898}"/>
              </a:ext>
            </a:extLst>
          </p:cNvPr>
          <p:cNvSpPr>
            <a:spLocks noGrp="1"/>
          </p:cNvSpPr>
          <p:nvPr>
            <p:ph type="body" sz="quarter" idx="15" hasCustomPrompt="1"/>
          </p:nvPr>
        </p:nvSpPr>
        <p:spPr>
          <a:xfrm>
            <a:off x="5400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6" name="Text Placeholder 29">
            <a:extLst>
              <a:ext uri="{FF2B5EF4-FFF2-40B4-BE49-F238E27FC236}">
                <a16:creationId xmlns:a16="http://schemas.microsoft.com/office/drawing/2014/main" id="{713BDCE3-1EAE-E658-CF6F-B42F19156A16}"/>
              </a:ext>
            </a:extLst>
          </p:cNvPr>
          <p:cNvSpPr>
            <a:spLocks noGrp="1"/>
          </p:cNvSpPr>
          <p:nvPr>
            <p:ph type="body" sz="quarter" idx="16" hasCustomPrompt="1"/>
          </p:nvPr>
        </p:nvSpPr>
        <p:spPr>
          <a:xfrm>
            <a:off x="3311304"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9" name="Text Placeholder 30">
            <a:extLst>
              <a:ext uri="{FF2B5EF4-FFF2-40B4-BE49-F238E27FC236}">
                <a16:creationId xmlns:a16="http://schemas.microsoft.com/office/drawing/2014/main" id="{DA7D5226-2897-7637-5CE1-A603A611AE56}"/>
              </a:ext>
            </a:extLst>
          </p:cNvPr>
          <p:cNvSpPr>
            <a:spLocks noGrp="1"/>
          </p:cNvSpPr>
          <p:nvPr>
            <p:ph type="body" sz="quarter" idx="17" hasCustomPrompt="1"/>
          </p:nvPr>
        </p:nvSpPr>
        <p:spPr>
          <a:xfrm>
            <a:off x="3311304"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0" name="Text Placeholder 31">
            <a:extLst>
              <a:ext uri="{FF2B5EF4-FFF2-40B4-BE49-F238E27FC236}">
                <a16:creationId xmlns:a16="http://schemas.microsoft.com/office/drawing/2014/main" id="{FFA030CE-803F-F37D-FFF9-B2E4AE47205E}"/>
              </a:ext>
            </a:extLst>
          </p:cNvPr>
          <p:cNvSpPr>
            <a:spLocks noGrp="1"/>
          </p:cNvSpPr>
          <p:nvPr>
            <p:ph type="body" sz="quarter" idx="18" hasCustomPrompt="1"/>
          </p:nvPr>
        </p:nvSpPr>
        <p:spPr>
          <a:xfrm>
            <a:off x="60906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1" name="Text Placeholder 32">
            <a:extLst>
              <a:ext uri="{FF2B5EF4-FFF2-40B4-BE49-F238E27FC236}">
                <a16:creationId xmlns:a16="http://schemas.microsoft.com/office/drawing/2014/main" id="{2911B8EB-5A06-4CE3-F81D-8F9AFE9AFA8D}"/>
              </a:ext>
            </a:extLst>
          </p:cNvPr>
          <p:cNvSpPr>
            <a:spLocks noGrp="1"/>
          </p:cNvSpPr>
          <p:nvPr>
            <p:ph type="body" sz="quarter" idx="19" hasCustomPrompt="1"/>
          </p:nvPr>
        </p:nvSpPr>
        <p:spPr>
          <a:xfrm>
            <a:off x="60906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2" name="Text Placeholder 33">
            <a:extLst>
              <a:ext uri="{FF2B5EF4-FFF2-40B4-BE49-F238E27FC236}">
                <a16:creationId xmlns:a16="http://schemas.microsoft.com/office/drawing/2014/main" id="{7A627FA7-893F-37EE-1ACF-DE8F87F58C45}"/>
              </a:ext>
            </a:extLst>
          </p:cNvPr>
          <p:cNvSpPr>
            <a:spLocks noGrp="1"/>
          </p:cNvSpPr>
          <p:nvPr>
            <p:ph type="body" sz="quarter" idx="20" hasCustomPrompt="1"/>
          </p:nvPr>
        </p:nvSpPr>
        <p:spPr>
          <a:xfrm>
            <a:off x="5400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3" name="Text Placeholder 34">
            <a:extLst>
              <a:ext uri="{FF2B5EF4-FFF2-40B4-BE49-F238E27FC236}">
                <a16:creationId xmlns:a16="http://schemas.microsoft.com/office/drawing/2014/main" id="{901FBF74-592A-F94B-DD97-D8A0D5C4CBA0}"/>
              </a:ext>
            </a:extLst>
          </p:cNvPr>
          <p:cNvSpPr>
            <a:spLocks noGrp="1"/>
          </p:cNvSpPr>
          <p:nvPr>
            <p:ph type="body" sz="quarter" idx="21" hasCustomPrompt="1"/>
          </p:nvPr>
        </p:nvSpPr>
        <p:spPr>
          <a:xfrm>
            <a:off x="5400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4" name="Text Placeholder 35">
            <a:extLst>
              <a:ext uri="{FF2B5EF4-FFF2-40B4-BE49-F238E27FC236}">
                <a16:creationId xmlns:a16="http://schemas.microsoft.com/office/drawing/2014/main" id="{9471D7B3-F03E-DFE7-0A6D-7E4409C56A85}"/>
              </a:ext>
            </a:extLst>
          </p:cNvPr>
          <p:cNvSpPr>
            <a:spLocks noGrp="1"/>
          </p:cNvSpPr>
          <p:nvPr>
            <p:ph type="body" sz="quarter" idx="22" hasCustomPrompt="1"/>
          </p:nvPr>
        </p:nvSpPr>
        <p:spPr>
          <a:xfrm>
            <a:off x="3311304"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5" name="Text Placeholder 36">
            <a:extLst>
              <a:ext uri="{FF2B5EF4-FFF2-40B4-BE49-F238E27FC236}">
                <a16:creationId xmlns:a16="http://schemas.microsoft.com/office/drawing/2014/main" id="{116B1643-61C5-8046-AF8E-65D5381215EB}"/>
              </a:ext>
            </a:extLst>
          </p:cNvPr>
          <p:cNvSpPr>
            <a:spLocks noGrp="1"/>
          </p:cNvSpPr>
          <p:nvPr>
            <p:ph type="body" sz="quarter" idx="23" hasCustomPrompt="1"/>
          </p:nvPr>
        </p:nvSpPr>
        <p:spPr>
          <a:xfrm>
            <a:off x="3311304"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6" name="Text Placeholder 37">
            <a:extLst>
              <a:ext uri="{FF2B5EF4-FFF2-40B4-BE49-F238E27FC236}">
                <a16:creationId xmlns:a16="http://schemas.microsoft.com/office/drawing/2014/main" id="{841F7B4B-4A02-4CF8-972C-64771438CE20}"/>
              </a:ext>
            </a:extLst>
          </p:cNvPr>
          <p:cNvSpPr>
            <a:spLocks noGrp="1"/>
          </p:cNvSpPr>
          <p:nvPr>
            <p:ph type="body" sz="quarter" idx="24" hasCustomPrompt="1"/>
          </p:nvPr>
        </p:nvSpPr>
        <p:spPr>
          <a:xfrm>
            <a:off x="60906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7" name="Text Placeholder 38">
            <a:extLst>
              <a:ext uri="{FF2B5EF4-FFF2-40B4-BE49-F238E27FC236}">
                <a16:creationId xmlns:a16="http://schemas.microsoft.com/office/drawing/2014/main" id="{8BD4DC35-7C01-9616-864C-FC5951D28E69}"/>
              </a:ext>
            </a:extLst>
          </p:cNvPr>
          <p:cNvSpPr>
            <a:spLocks noGrp="1"/>
          </p:cNvSpPr>
          <p:nvPr>
            <p:ph type="body" sz="quarter" idx="25" hasCustomPrompt="1"/>
          </p:nvPr>
        </p:nvSpPr>
        <p:spPr>
          <a:xfrm>
            <a:off x="60906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9" name="Slide Number Placeholder 18">
            <a:extLst>
              <a:ext uri="{FF2B5EF4-FFF2-40B4-BE49-F238E27FC236}">
                <a16:creationId xmlns:a16="http://schemas.microsoft.com/office/drawing/2014/main" id="{F82CFF97-5AFB-4F30-2547-8A160CE419D5}"/>
              </a:ext>
            </a:extLst>
          </p:cNvPr>
          <p:cNvSpPr>
            <a:spLocks noGrp="1"/>
          </p:cNvSpPr>
          <p:nvPr>
            <p:ph type="sldNum" sz="quarter" idx="26"/>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DE5F01BF-6E99-17A3-128F-0BF3862EC6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2C7D20D9-1748-31B5-54AB-3C4E627978D5}"/>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85B6FD28-0A17-85F9-6366-5B820DD54FEE}"/>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AF38A8A-831C-6935-0289-EFD9A300FE0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3D54E-8333-19D3-20C0-62E7372B94EC}"/>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A27CA59-CEFC-6212-4647-C2A0DC429C3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F9994993-D6C3-D265-83CF-D7D6F61E376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796A3DAD-AED0-F07F-0B89-FD7B28E741C0}"/>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1BEC664C-6511-8B03-256B-8A9CC597FFE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418725B8-F69E-CD18-94B7-D0E6DB9420E9}"/>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6B9050CE-4C5B-325D-566F-FCEA1BAF01F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4FBE2DC-2167-94F6-7015-382C9865844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672444E-6962-4CF6-6E46-12B4AAE4D58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14930FCB-2F46-3828-2B85-994148A8A03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AB5AB1B-0953-4226-561D-AA01C179C37F}"/>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0723380D-3974-E6AF-8FF3-B8D94D76B499}"/>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607EB9B-C73F-21AF-1757-475566408F96}"/>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0B6E4C6-80E3-EFCF-8BD9-2429D6EE4C2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79F837E9-E2C2-2797-687C-66C7C69906F4}"/>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55F60C-E5CB-B617-7DBE-D1A946D8D96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02361FB8-ECAE-F2CD-6B90-0E938C12BAEE}"/>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23F6D83-BC32-31D0-7795-B9C7777DCA6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48CBE4BB-013D-0694-662F-62AB8C85885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5F8A909-3BA9-5F74-293B-2CD673C70B3A}"/>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C2ECDFD-EBA7-9252-5CDF-9615E15D8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973FE97-9B1C-F450-B670-D225CC7B85A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94881B39-B05B-958B-2905-65D407D387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EA38CD91-2AD2-077D-15AF-7536AF22BC4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395C653A-F4EE-7AA2-1761-D7744B5F0391}"/>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92212C-AFBC-EE3D-FD8E-9DA638AD3ED0}"/>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B690FAD8-0B29-D370-D614-EFC4ADB6AB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BDF7BAD-3C21-F240-BDDE-C6A621559D0A}"/>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86D7606-331A-6D60-B5AC-BA77D69791F4}"/>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7A92E657-0803-2F42-D682-DD93C0D56FB3}"/>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CE8B412E-8184-0FAB-0A06-55602E6BF980}"/>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CA50BD1E-A455-16C4-BE95-EB59A40FD9F3}"/>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CD588A26-3002-52AB-DAA8-42FA0E3995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75A564FD-6881-5A21-ADA7-E477D8523EA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D121E4A4-E6AB-822A-A1E8-8AD82F1EEA9E}"/>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777AF39C-91EB-D4EF-2BC6-975C9415F27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AB9DD096-CC04-8205-72FF-76FB9F9EC9C7}"/>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84E37D6C-74A5-5DA0-83DC-6ED515D9A74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EAC1B9AD-C09D-FF8B-0490-BBD22AF63CC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B4D4909F-2AFC-2FBA-A0BF-CAE8E914DF93}"/>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F8E59752-EB4E-2141-B4EA-4D5F8F0CE5A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A684BD52-F878-BB1D-F0EC-561A19BF0D3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0106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Main Point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2" name="Oval 1">
            <a:extLst>
              <a:ext uri="{FF2B5EF4-FFF2-40B4-BE49-F238E27FC236}">
                <a16:creationId xmlns:a16="http://schemas.microsoft.com/office/drawing/2014/main" id="{208EE1C3-D253-575A-9B9B-14F055F8D131}"/>
              </a:ext>
            </a:extLst>
          </p:cNvPr>
          <p:cNvSpPr/>
          <p:nvPr/>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3" name="Oval 2">
            <a:extLst>
              <a:ext uri="{FF2B5EF4-FFF2-40B4-BE49-F238E27FC236}">
                <a16:creationId xmlns:a16="http://schemas.microsoft.com/office/drawing/2014/main" id="{50BB0158-5E13-1D51-20AD-74D2A0F5DFDC}"/>
              </a:ext>
            </a:extLst>
          </p:cNvPr>
          <p:cNvSpPr/>
          <p:nvPr/>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18" name="Oval 17">
            <a:extLst>
              <a:ext uri="{FF2B5EF4-FFF2-40B4-BE49-F238E27FC236}">
                <a16:creationId xmlns:a16="http://schemas.microsoft.com/office/drawing/2014/main" id="{3A5940AD-9798-B64E-486A-C8FE5927AC6C}"/>
              </a:ext>
            </a:extLst>
          </p:cNvPr>
          <p:cNvSpPr/>
          <p:nvPr/>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19" name="Text Placeholder 18">
            <a:extLst>
              <a:ext uri="{FF2B5EF4-FFF2-40B4-BE49-F238E27FC236}">
                <a16:creationId xmlns:a16="http://schemas.microsoft.com/office/drawing/2014/main" id="{6802DCB4-1770-D223-62D3-1639A39E1BD8}"/>
              </a:ext>
            </a:extLst>
          </p:cNvPr>
          <p:cNvSpPr>
            <a:spLocks noGrp="1"/>
          </p:cNvSpPr>
          <p:nvPr>
            <p:ph type="body" sz="quarter" idx="15" hasCustomPrompt="1"/>
          </p:nvPr>
        </p:nvSpPr>
        <p:spPr>
          <a:xfrm>
            <a:off x="729258"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0" name="Text Placeholder 18">
            <a:extLst>
              <a:ext uri="{FF2B5EF4-FFF2-40B4-BE49-F238E27FC236}">
                <a16:creationId xmlns:a16="http://schemas.microsoft.com/office/drawing/2014/main" id="{BF34D8FD-D439-C585-60C9-768484637C95}"/>
              </a:ext>
            </a:extLst>
          </p:cNvPr>
          <p:cNvSpPr>
            <a:spLocks noGrp="1"/>
          </p:cNvSpPr>
          <p:nvPr>
            <p:ph type="body" sz="quarter" idx="16" hasCustomPrompt="1"/>
          </p:nvPr>
        </p:nvSpPr>
        <p:spPr>
          <a:xfrm>
            <a:off x="3491880"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1" name="Text Placeholder 18">
            <a:extLst>
              <a:ext uri="{FF2B5EF4-FFF2-40B4-BE49-F238E27FC236}">
                <a16:creationId xmlns:a16="http://schemas.microsoft.com/office/drawing/2014/main" id="{193BB598-82AD-00E6-E5E6-346BC5A5F35C}"/>
              </a:ext>
            </a:extLst>
          </p:cNvPr>
          <p:cNvSpPr>
            <a:spLocks noGrp="1"/>
          </p:cNvSpPr>
          <p:nvPr>
            <p:ph type="body" sz="quarter" idx="17" hasCustomPrompt="1"/>
          </p:nvPr>
        </p:nvSpPr>
        <p:spPr>
          <a:xfrm>
            <a:off x="6276477"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2" name="Text Placeholder 22">
            <a:extLst>
              <a:ext uri="{FF2B5EF4-FFF2-40B4-BE49-F238E27FC236}">
                <a16:creationId xmlns:a16="http://schemas.microsoft.com/office/drawing/2014/main" id="{E04181D7-E464-2844-E645-11232219FC42}"/>
              </a:ext>
            </a:extLst>
          </p:cNvPr>
          <p:cNvSpPr>
            <a:spLocks noGrp="1"/>
          </p:cNvSpPr>
          <p:nvPr>
            <p:ph type="body" sz="quarter" idx="18" hasCustomPrompt="1"/>
          </p:nvPr>
        </p:nvSpPr>
        <p:spPr>
          <a:xfrm>
            <a:off x="1303113"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23" name="Text Placeholder 22">
            <a:extLst>
              <a:ext uri="{FF2B5EF4-FFF2-40B4-BE49-F238E27FC236}">
                <a16:creationId xmlns:a16="http://schemas.microsoft.com/office/drawing/2014/main" id="{3F73F7D4-80DA-7A2C-637C-E29954E1CDAE}"/>
              </a:ext>
            </a:extLst>
          </p:cNvPr>
          <p:cNvSpPr>
            <a:spLocks noGrp="1"/>
          </p:cNvSpPr>
          <p:nvPr>
            <p:ph type="body" sz="quarter" idx="19" hasCustomPrompt="1"/>
          </p:nvPr>
        </p:nvSpPr>
        <p:spPr>
          <a:xfrm>
            <a:off x="4067944"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24" name="Text Placeholder 22">
            <a:extLst>
              <a:ext uri="{FF2B5EF4-FFF2-40B4-BE49-F238E27FC236}">
                <a16:creationId xmlns:a16="http://schemas.microsoft.com/office/drawing/2014/main" id="{AB024A39-0968-EEA0-E9ED-CC05805E1994}"/>
              </a:ext>
            </a:extLst>
          </p:cNvPr>
          <p:cNvSpPr>
            <a:spLocks noGrp="1"/>
          </p:cNvSpPr>
          <p:nvPr>
            <p:ph type="body" sz="quarter" idx="20" hasCustomPrompt="1"/>
          </p:nvPr>
        </p:nvSpPr>
        <p:spPr>
          <a:xfrm>
            <a:off x="6852541"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5" name="Slide Number Placeholder 24">
            <a:extLst>
              <a:ext uri="{FF2B5EF4-FFF2-40B4-BE49-F238E27FC236}">
                <a16:creationId xmlns:a16="http://schemas.microsoft.com/office/drawing/2014/main" id="{FBDCAAD4-676E-FF00-AEB6-54E09C733BB1}"/>
              </a:ext>
            </a:extLst>
          </p:cNvPr>
          <p:cNvSpPr>
            <a:spLocks noGrp="1"/>
          </p:cNvSpPr>
          <p:nvPr>
            <p:ph type="sldNum" sz="quarter" idx="21"/>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2F47B43B-0AC7-493C-C619-FC319D41A890}"/>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FD297D2-19C3-B47B-B2C6-57CA0D8ABD8A}"/>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CD139418-391B-8058-E810-D5FA4E418F72}"/>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3B7DE0E-8499-9691-92D3-B288259AEF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B10A71C-C512-DA3D-18A3-0531DE2E9E0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EA73F70-E34B-98FF-3A4A-3CA03817B7F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E7CFABE4-0393-7101-4B3B-3B640C89DF6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8E316DE-6246-43AD-3570-248D377F766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AF0C731B-8772-FBD2-574D-B034D400C80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DB188908-5957-5052-29F6-873626E0CE9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82E09CAD-5BE1-E1B1-8D2C-53BCA13C322B}"/>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5D41A94-AB9F-19B8-08BA-8253674CB0E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F9D2E57-032B-680B-4DF2-0071D331988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1ED99283-E497-3C5D-CA5C-64EEC5CA22E7}"/>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2D1956A5-D6F4-12B5-7E5C-523D17738AF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FCE1FD1-A8B0-54B5-15A5-D11EE92C04A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3ABF02E-6F91-EF55-B12F-B47B688AB8E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6EF2E624-DE68-8B34-BDBB-7458312A8AAA}"/>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960C1C0-6520-A896-3200-BCF05E7D906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8FF6C805-B894-70D5-9A9E-382D07FD74B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8A71D87-1F30-C987-F6DB-91CFE3EBCA5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86CBE8B-7D69-08F3-CB68-DD60A94A157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8881DE65-680B-9338-5529-7A26AA368F6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E20BCB9-6E33-3451-ABEC-B410933D87EF}"/>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E07E6136-9F0C-4C95-A6D4-F223ADC1B3B1}"/>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51EC2B9-DCE4-2279-D443-6DFDD6A4AA91}"/>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29E0A08-6F6B-29B4-1509-F24589708D0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3131B6F3-438F-4992-D941-92B58558CC1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868E6AE-7297-AE34-77B1-96CEF4D419DD}"/>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C8BB078-D499-77A2-01E7-0D76C9D8AF29}"/>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CA1CDB49-1C87-8C47-4B42-A1FDDECE04FA}"/>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5AC83C6-7FAC-22A9-09ED-02578A44B35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852BAFC-4E78-F7C8-D355-91998F34CFFE}"/>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E5362BD-5233-DC67-D856-D8ADE9FD3BE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D04F750-831B-FB21-4FCD-6DB7BC40E27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57FE618-6B38-762C-CCD4-6750D8D48A1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8512C49A-0D08-833E-5F2D-87753D1B470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633A3122-7982-8908-6575-58E5AE19091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4FB8A56-6EB9-E7DB-7E63-9D86A6D7DB6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D0DDB70-4693-96EE-A4AA-0AD952FD1F2E}"/>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A98785F-360A-0875-461C-7D1B39B7259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E5062925-33FC-7C62-B7A2-D119D9BA141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AE97CB31-D486-9FD8-5D68-1AAE0F6A5B0F}"/>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42B79305-1D53-A16E-AF2D-8A70E6A43228}"/>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E1809BB9-9886-3DA9-A336-537047408EF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622F7642-B9E3-00C3-97AD-E3D7CF9E6A2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60" name="Oval 59">
            <a:extLst>
              <a:ext uri="{FF2B5EF4-FFF2-40B4-BE49-F238E27FC236}">
                <a16:creationId xmlns:a16="http://schemas.microsoft.com/office/drawing/2014/main" id="{04436180-2FFF-26B8-EC0C-1BA1A7988C3D}"/>
              </a:ext>
            </a:extLst>
          </p:cNvPr>
          <p:cNvSpPr/>
          <p:nvPr userDrawn="1"/>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61" name="Oval 60">
            <a:extLst>
              <a:ext uri="{FF2B5EF4-FFF2-40B4-BE49-F238E27FC236}">
                <a16:creationId xmlns:a16="http://schemas.microsoft.com/office/drawing/2014/main" id="{37B40338-9877-1AD8-6369-E22FDAD69D44}"/>
              </a:ext>
            </a:extLst>
          </p:cNvPr>
          <p:cNvSpPr/>
          <p:nvPr userDrawn="1"/>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62" name="Oval 61">
            <a:extLst>
              <a:ext uri="{FF2B5EF4-FFF2-40B4-BE49-F238E27FC236}">
                <a16:creationId xmlns:a16="http://schemas.microsoft.com/office/drawing/2014/main" id="{45B112A9-C560-470A-84BE-F8334C918976}"/>
              </a:ext>
            </a:extLst>
          </p:cNvPr>
          <p:cNvSpPr/>
          <p:nvPr userDrawn="1"/>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Tree>
    <p:extLst>
      <p:ext uri="{BB962C8B-B14F-4D97-AF65-F5344CB8AC3E}">
        <p14:creationId xmlns:p14="http://schemas.microsoft.com/office/powerpoint/2010/main" val="29457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Main Points bi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25" name="Rounded Rectangle 24">
            <a:extLst>
              <a:ext uri="{FF2B5EF4-FFF2-40B4-BE49-F238E27FC236}">
                <a16:creationId xmlns:a16="http://schemas.microsoft.com/office/drawing/2014/main" id="{E18C04F7-59E4-206D-D371-FC10FF644FEB}"/>
              </a:ext>
            </a:extLst>
          </p:cNvPr>
          <p:cNvSpPr/>
          <p:nvPr/>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26" name="Rounded Rectangle 25">
            <a:extLst>
              <a:ext uri="{FF2B5EF4-FFF2-40B4-BE49-F238E27FC236}">
                <a16:creationId xmlns:a16="http://schemas.microsoft.com/office/drawing/2014/main" id="{D69BC66D-F86E-9F83-699D-198378138503}"/>
              </a:ext>
            </a:extLst>
          </p:cNvPr>
          <p:cNvSpPr/>
          <p:nvPr/>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6" name="Freeform 5">
            <a:extLst>
              <a:ext uri="{FF2B5EF4-FFF2-40B4-BE49-F238E27FC236}">
                <a16:creationId xmlns:a16="http://schemas.microsoft.com/office/drawing/2014/main" id="{FB56C177-45DA-E564-780E-21146B0E97DA}"/>
              </a:ext>
            </a:extLst>
          </p:cNvPr>
          <p:cNvSpPr/>
          <p:nvPr/>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9" name="Freeform 8">
            <a:extLst>
              <a:ext uri="{FF2B5EF4-FFF2-40B4-BE49-F238E27FC236}">
                <a16:creationId xmlns:a16="http://schemas.microsoft.com/office/drawing/2014/main" id="{13C03F4C-A821-50F4-E6D8-CEB87E7C545B}"/>
              </a:ext>
            </a:extLst>
          </p:cNvPr>
          <p:cNvSpPr/>
          <p:nvPr/>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0" name="Rounded Rectangle 9">
            <a:extLst>
              <a:ext uri="{FF2B5EF4-FFF2-40B4-BE49-F238E27FC236}">
                <a16:creationId xmlns:a16="http://schemas.microsoft.com/office/drawing/2014/main" id="{6DDB390A-0DA3-C596-2DD0-63EEE7C49DEA}"/>
              </a:ext>
            </a:extLst>
          </p:cNvPr>
          <p:cNvSpPr/>
          <p:nvPr/>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1" name="Freeform 10">
            <a:extLst>
              <a:ext uri="{FF2B5EF4-FFF2-40B4-BE49-F238E27FC236}">
                <a16:creationId xmlns:a16="http://schemas.microsoft.com/office/drawing/2014/main" id="{995025C4-9557-E76F-004C-B36BD288F987}"/>
              </a:ext>
            </a:extLst>
          </p:cNvPr>
          <p:cNvSpPr/>
          <p:nvPr/>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2" name="Text Placeholder 18">
            <a:extLst>
              <a:ext uri="{FF2B5EF4-FFF2-40B4-BE49-F238E27FC236}">
                <a16:creationId xmlns:a16="http://schemas.microsoft.com/office/drawing/2014/main" id="{70F13EB0-0E2D-5F8F-CF9C-0706FD6BB806}"/>
              </a:ext>
            </a:extLst>
          </p:cNvPr>
          <p:cNvSpPr>
            <a:spLocks noGrp="1"/>
          </p:cNvSpPr>
          <p:nvPr>
            <p:ph type="body" sz="quarter" idx="15" hasCustomPrompt="1"/>
          </p:nvPr>
        </p:nvSpPr>
        <p:spPr>
          <a:xfrm>
            <a:off x="725208"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3" name="Text Placeholder 18">
            <a:extLst>
              <a:ext uri="{FF2B5EF4-FFF2-40B4-BE49-F238E27FC236}">
                <a16:creationId xmlns:a16="http://schemas.microsoft.com/office/drawing/2014/main" id="{341C705C-E0D9-31CB-FE5C-4CE82A7E7A38}"/>
              </a:ext>
            </a:extLst>
          </p:cNvPr>
          <p:cNvSpPr>
            <a:spLocks noGrp="1"/>
          </p:cNvSpPr>
          <p:nvPr>
            <p:ph type="body" sz="quarter" idx="16" hasCustomPrompt="1"/>
          </p:nvPr>
        </p:nvSpPr>
        <p:spPr>
          <a:xfrm>
            <a:off x="3491880"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4" name="Text Placeholder 18">
            <a:extLst>
              <a:ext uri="{FF2B5EF4-FFF2-40B4-BE49-F238E27FC236}">
                <a16:creationId xmlns:a16="http://schemas.microsoft.com/office/drawing/2014/main" id="{A3C4DA9E-15E7-F95D-E5AB-4680B9AD5951}"/>
              </a:ext>
            </a:extLst>
          </p:cNvPr>
          <p:cNvSpPr>
            <a:spLocks noGrp="1"/>
          </p:cNvSpPr>
          <p:nvPr>
            <p:ph type="body" sz="quarter" idx="17" hasCustomPrompt="1"/>
          </p:nvPr>
        </p:nvSpPr>
        <p:spPr>
          <a:xfrm>
            <a:off x="6275932"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5" name="Text Placeholder 22">
            <a:extLst>
              <a:ext uri="{FF2B5EF4-FFF2-40B4-BE49-F238E27FC236}">
                <a16:creationId xmlns:a16="http://schemas.microsoft.com/office/drawing/2014/main" id="{3712DEC7-BDF4-9ECD-066C-46585EF5C4CF}"/>
              </a:ext>
            </a:extLst>
          </p:cNvPr>
          <p:cNvSpPr>
            <a:spLocks noGrp="1"/>
          </p:cNvSpPr>
          <p:nvPr>
            <p:ph type="body" sz="quarter" idx="18" hasCustomPrompt="1"/>
          </p:nvPr>
        </p:nvSpPr>
        <p:spPr>
          <a:xfrm>
            <a:off x="1299063"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16" name="Text Placeholder 22">
            <a:extLst>
              <a:ext uri="{FF2B5EF4-FFF2-40B4-BE49-F238E27FC236}">
                <a16:creationId xmlns:a16="http://schemas.microsoft.com/office/drawing/2014/main" id="{54B25FA8-DC76-5653-5098-9E9006DC574F}"/>
              </a:ext>
            </a:extLst>
          </p:cNvPr>
          <p:cNvSpPr>
            <a:spLocks noGrp="1"/>
          </p:cNvSpPr>
          <p:nvPr>
            <p:ph type="body" sz="quarter" idx="19" hasCustomPrompt="1"/>
          </p:nvPr>
        </p:nvSpPr>
        <p:spPr>
          <a:xfrm>
            <a:off x="4067944"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17" name="Text Placeholder 22">
            <a:extLst>
              <a:ext uri="{FF2B5EF4-FFF2-40B4-BE49-F238E27FC236}">
                <a16:creationId xmlns:a16="http://schemas.microsoft.com/office/drawing/2014/main" id="{95A8BF77-22AA-F7A6-5CF5-72CBE463BB8E}"/>
              </a:ext>
            </a:extLst>
          </p:cNvPr>
          <p:cNvSpPr>
            <a:spLocks noGrp="1"/>
          </p:cNvSpPr>
          <p:nvPr>
            <p:ph type="body" sz="quarter" idx="20" hasCustomPrompt="1"/>
          </p:nvPr>
        </p:nvSpPr>
        <p:spPr>
          <a:xfrm>
            <a:off x="6851996" y="1312234"/>
            <a:ext cx="992187" cy="950913"/>
          </a:xfrm>
          <a:prstGeom prst="rect">
            <a:avLst/>
          </a:prstGeom>
        </p:spPr>
        <p:txBody>
          <a:bodyPr anchor="ctr" anchorCtr="0">
            <a:normAutofit/>
          </a:bodyPr>
          <a:lstStyle>
            <a:lvl1pPr marL="0" indent="0" algn="ctr">
              <a:buNone/>
              <a:defRPr sz="4800" b="1">
                <a:solidFill>
                  <a:schemeClr val="accent2"/>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7" name="Slide Number Placeholder 26">
            <a:extLst>
              <a:ext uri="{FF2B5EF4-FFF2-40B4-BE49-F238E27FC236}">
                <a16:creationId xmlns:a16="http://schemas.microsoft.com/office/drawing/2014/main" id="{293C4491-7F74-7494-233C-B4073ECD7619}"/>
              </a:ext>
            </a:extLst>
          </p:cNvPr>
          <p:cNvSpPr>
            <a:spLocks noGrp="1"/>
          </p:cNvSpPr>
          <p:nvPr>
            <p:ph type="sldNum" sz="quarter" idx="21"/>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498EAD9D-E0D1-54C3-097D-7B28C8DF41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3" name="Rounded Rectangle 2">
            <a:extLst>
              <a:ext uri="{FF2B5EF4-FFF2-40B4-BE49-F238E27FC236}">
                <a16:creationId xmlns:a16="http://schemas.microsoft.com/office/drawing/2014/main" id="{A39CA580-5FC3-95ED-ABF6-76DBFAED5910}"/>
              </a:ext>
            </a:extLst>
          </p:cNvPr>
          <p:cNvSpPr/>
          <p:nvPr userDrawn="1"/>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4" name="Rounded Rectangle 3">
            <a:extLst>
              <a:ext uri="{FF2B5EF4-FFF2-40B4-BE49-F238E27FC236}">
                <a16:creationId xmlns:a16="http://schemas.microsoft.com/office/drawing/2014/main" id="{BD75EBEE-0A33-7954-1BE1-B22F2AFD940B}"/>
              </a:ext>
            </a:extLst>
          </p:cNvPr>
          <p:cNvSpPr/>
          <p:nvPr userDrawn="1"/>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grpSp>
        <p:nvGrpSpPr>
          <p:cNvPr id="5" name="Graphic 4">
            <a:extLst>
              <a:ext uri="{FF2B5EF4-FFF2-40B4-BE49-F238E27FC236}">
                <a16:creationId xmlns:a16="http://schemas.microsoft.com/office/drawing/2014/main" id="{3C8DB5BF-6F32-0D91-D919-654124C758CB}"/>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4D785160-C1ED-EB68-9FB7-0C5182F82D58}"/>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54AD10B7-3330-8C15-522F-FC981A0990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5D9C6D28-CDE4-998A-F0E8-BE612BBD86B3}"/>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D1638340-E7E2-0939-0A71-2D9868636AD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1C2769A3-45B2-04F7-CB25-4FDD7EF3B31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C4ECF20C-E3FA-8FAF-52CC-9DD444B3DCDD}"/>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01CC6DE-4C12-0583-A116-8F8118B3AD0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5EC261B8-81E1-B385-C796-58CC890DC91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85445564-11E9-7F04-1225-9648F2472D6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868A0ABA-ECC7-674C-6C8C-7009F0C6EE0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0C803642-D45D-C3E1-A2E1-CFC8D135DE16}"/>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31D3598-6463-44A9-0758-9AB824A719D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A0FC495-09C4-FC3E-06AE-9B3E770DAECC}"/>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0636211-B18B-81EC-6505-D3B29669D90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8479C6C-B6A9-E5B6-AF6C-355AB62C7FE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74BA10-613E-8669-ED18-D2CA21D531F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F0B338D2-1E9F-5916-A20E-F56FAA2E224B}"/>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CD706523-AC7F-64FD-C56C-14FA6DD6E4F5}"/>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6F5E72CD-7756-05A9-E1DD-686C3F63EEA6}"/>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9658B36-F2AA-94C4-BA68-A56C64DF8F7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DEE0E471-08E4-2ACF-3185-3EACC254D15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916D14F-8F40-83D3-8FEF-862B258C7AB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8EF2624-E133-0822-48A6-4103D512F7B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D6D83B22-743C-DD7A-FF66-A546087D44B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AC725C10-4F23-9534-0CC5-5EDBCE1DFF3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BF215A03-5B54-3F19-44DC-B9AB7A63C37F}"/>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F42821E-B202-4429-0EFD-B37991F3A05B}"/>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814221-73CB-C759-C957-AF1F2362E97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DAFA6C0-9EDC-4F2E-EB25-C9E50D1766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393806D-D909-5ED0-5C63-75EDC07FA73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3E7EBA9E-0F6C-C66C-BAE2-BC8684495BC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A98588B3-92C1-FEA2-21BD-52CEF1AEF80A}"/>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5C14520B-5792-5441-804A-63F00F10057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2A240CAE-DE08-C725-65F2-5661796A955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458EDEB3-F9D6-1A0E-0401-7B023DDDDEB5}"/>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E32F31EE-7652-D443-80E2-3CD3142585E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F896C03D-0B51-13DF-B339-C44241EFE89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BD2F7D70-6890-55F4-38B1-DCED7E2775A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F4E088B4-B93B-07AE-EB9B-B1AFE96C25A9}"/>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4985D955-2AB5-35DA-B65F-3BF96D6632F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123E4E09-A336-3264-C3D1-DD7F410DBBB9}"/>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24B2A29B-1391-D4CD-56EA-FCF17840784B}"/>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3" name="Freeform 62">
              <a:extLst>
                <a:ext uri="{FF2B5EF4-FFF2-40B4-BE49-F238E27FC236}">
                  <a16:creationId xmlns:a16="http://schemas.microsoft.com/office/drawing/2014/main" id="{E575B748-45A9-4303-6E02-96659D2AFDC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BECF35A-93DD-E55B-3B31-34CB0F1764F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29" name="Freeform 128">
            <a:extLst>
              <a:ext uri="{FF2B5EF4-FFF2-40B4-BE49-F238E27FC236}">
                <a16:creationId xmlns:a16="http://schemas.microsoft.com/office/drawing/2014/main" id="{218C918E-AA7E-D69E-DD6F-821BC5AB73E1}"/>
              </a:ext>
            </a:extLst>
          </p:cNvPr>
          <p:cNvSpPr/>
          <p:nvPr userDrawn="1"/>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0" name="Freeform 129">
            <a:extLst>
              <a:ext uri="{FF2B5EF4-FFF2-40B4-BE49-F238E27FC236}">
                <a16:creationId xmlns:a16="http://schemas.microsoft.com/office/drawing/2014/main" id="{6E0AEA9C-4A3F-C135-66D4-50F549D573A7}"/>
              </a:ext>
            </a:extLst>
          </p:cNvPr>
          <p:cNvSpPr/>
          <p:nvPr userDrawn="1"/>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1" name="Rounded Rectangle 130">
            <a:extLst>
              <a:ext uri="{FF2B5EF4-FFF2-40B4-BE49-F238E27FC236}">
                <a16:creationId xmlns:a16="http://schemas.microsoft.com/office/drawing/2014/main" id="{BAD06482-D5DE-32DF-9CAC-509A301EB9D6}"/>
              </a:ext>
            </a:extLst>
          </p:cNvPr>
          <p:cNvSpPr/>
          <p:nvPr userDrawn="1"/>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32" name="Freeform 131">
            <a:extLst>
              <a:ext uri="{FF2B5EF4-FFF2-40B4-BE49-F238E27FC236}">
                <a16:creationId xmlns:a16="http://schemas.microsoft.com/office/drawing/2014/main" id="{24829642-80E5-5F2B-A066-E64209DB6056}"/>
              </a:ext>
            </a:extLst>
          </p:cNvPr>
          <p:cNvSpPr/>
          <p:nvPr userDrawn="1"/>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Tree>
    <p:extLst>
      <p:ext uri="{BB962C8B-B14F-4D97-AF65-F5344CB8AC3E}">
        <p14:creationId xmlns:p14="http://schemas.microsoft.com/office/powerpoint/2010/main" val="98230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picture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Picture Placeholder 2">
            <a:extLst>
              <a:ext uri="{FF2B5EF4-FFF2-40B4-BE49-F238E27FC236}">
                <a16:creationId xmlns:a16="http://schemas.microsoft.com/office/drawing/2014/main" id="{D7160D19-3DDE-FDD8-9007-150E8D9F8017}"/>
              </a:ext>
            </a:extLst>
          </p:cNvPr>
          <p:cNvSpPr>
            <a:spLocks noGrp="1" noChangeAspect="1"/>
          </p:cNvSpPr>
          <p:nvPr>
            <p:ph type="pic" sz="quarter" idx="15"/>
          </p:nvPr>
        </p:nvSpPr>
        <p:spPr>
          <a:xfrm>
            <a:off x="540000" y="1560169"/>
            <a:ext cx="1800000" cy="1800000"/>
          </a:xfrm>
          <a:prstGeom prst="rect">
            <a:avLst/>
          </a:prstGeom>
          <a:solidFill>
            <a:schemeClr val="bg2"/>
          </a:solidFill>
        </p:spPr>
        <p:txBody>
          <a:bodyPr anchor="ctr" anchorCtr="0">
            <a:normAutofit/>
          </a:bodyPr>
          <a:lstStyle>
            <a:lvl1pPr marL="0" indent="0" algn="ctr">
              <a:buNone/>
              <a:defRPr sz="800">
                <a:solidFill>
                  <a:schemeClr val="accent1"/>
                </a:solidFill>
              </a:defRPr>
            </a:lvl1pPr>
          </a:lstStyle>
          <a:p>
            <a:r>
              <a:rPr lang="en-GB"/>
              <a:t>Click icon to add picture</a:t>
            </a:r>
            <a:endParaRPr lang="en-AD"/>
          </a:p>
        </p:txBody>
      </p:sp>
      <p:sp>
        <p:nvSpPr>
          <p:cNvPr id="3" name="Picture Placeholder 4">
            <a:extLst>
              <a:ext uri="{FF2B5EF4-FFF2-40B4-BE49-F238E27FC236}">
                <a16:creationId xmlns:a16="http://schemas.microsoft.com/office/drawing/2014/main" id="{330F029E-7C48-563D-565A-A4F4C2D08D82}"/>
              </a:ext>
            </a:extLst>
          </p:cNvPr>
          <p:cNvSpPr>
            <a:spLocks noGrp="1" noChangeAspect="1"/>
          </p:cNvSpPr>
          <p:nvPr>
            <p:ph type="pic" sz="quarter" idx="16"/>
          </p:nvPr>
        </p:nvSpPr>
        <p:spPr>
          <a:xfrm>
            <a:off x="4720400" y="1560169"/>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n-GB"/>
              <a:t>Click icon to add picture</a:t>
            </a:r>
            <a:endParaRPr lang="en-AD"/>
          </a:p>
        </p:txBody>
      </p:sp>
      <p:sp>
        <p:nvSpPr>
          <p:cNvPr id="4" name="Picture Placeholder 6">
            <a:extLst>
              <a:ext uri="{FF2B5EF4-FFF2-40B4-BE49-F238E27FC236}">
                <a16:creationId xmlns:a16="http://schemas.microsoft.com/office/drawing/2014/main" id="{0FF73E1F-E634-84BE-45B2-72D657A11F55}"/>
              </a:ext>
            </a:extLst>
          </p:cNvPr>
          <p:cNvSpPr>
            <a:spLocks noGrp="1" noChangeAspect="1"/>
          </p:cNvSpPr>
          <p:nvPr>
            <p:ph type="pic" sz="quarter" idx="17"/>
          </p:nvPr>
        </p:nvSpPr>
        <p:spPr>
          <a:xfrm>
            <a:off x="6810601"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n-GB"/>
              <a:t>Click icon to add picture</a:t>
            </a:r>
            <a:endParaRPr lang="en-AD"/>
          </a:p>
        </p:txBody>
      </p:sp>
      <p:sp>
        <p:nvSpPr>
          <p:cNvPr id="5" name="Picture Placeholder 10">
            <a:extLst>
              <a:ext uri="{FF2B5EF4-FFF2-40B4-BE49-F238E27FC236}">
                <a16:creationId xmlns:a16="http://schemas.microsoft.com/office/drawing/2014/main" id="{5968CEBE-D1FB-DD12-20AC-6022A61CCDF1}"/>
              </a:ext>
            </a:extLst>
          </p:cNvPr>
          <p:cNvSpPr>
            <a:spLocks noGrp="1" noChangeAspect="1"/>
          </p:cNvSpPr>
          <p:nvPr>
            <p:ph type="pic" sz="quarter" idx="18"/>
          </p:nvPr>
        </p:nvSpPr>
        <p:spPr>
          <a:xfrm>
            <a:off x="2630200"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en-GB"/>
              <a:t>Click icon to add picture</a:t>
            </a:r>
            <a:endParaRPr lang="en-AD"/>
          </a:p>
        </p:txBody>
      </p:sp>
      <p:sp>
        <p:nvSpPr>
          <p:cNvPr id="18" name="Text Placeholder 28">
            <a:extLst>
              <a:ext uri="{FF2B5EF4-FFF2-40B4-BE49-F238E27FC236}">
                <a16:creationId xmlns:a16="http://schemas.microsoft.com/office/drawing/2014/main" id="{96655BCD-79E3-E413-3310-613545F89442}"/>
              </a:ext>
            </a:extLst>
          </p:cNvPr>
          <p:cNvSpPr>
            <a:spLocks noGrp="1"/>
          </p:cNvSpPr>
          <p:nvPr>
            <p:ph type="body" sz="quarter" idx="19" hasCustomPrompt="1"/>
          </p:nvPr>
        </p:nvSpPr>
        <p:spPr>
          <a:xfrm>
            <a:off x="54000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1" name="Text Placeholder 28">
            <a:extLst>
              <a:ext uri="{FF2B5EF4-FFF2-40B4-BE49-F238E27FC236}">
                <a16:creationId xmlns:a16="http://schemas.microsoft.com/office/drawing/2014/main" id="{1073EEFE-FC8B-8182-54F2-E5D94DEC7C3B}"/>
              </a:ext>
            </a:extLst>
          </p:cNvPr>
          <p:cNvSpPr>
            <a:spLocks noGrp="1"/>
          </p:cNvSpPr>
          <p:nvPr>
            <p:ph type="body" sz="quarter" idx="20" hasCustomPrompt="1"/>
          </p:nvPr>
        </p:nvSpPr>
        <p:spPr>
          <a:xfrm>
            <a:off x="2631136"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2" name="Text Placeholder 28">
            <a:extLst>
              <a:ext uri="{FF2B5EF4-FFF2-40B4-BE49-F238E27FC236}">
                <a16:creationId xmlns:a16="http://schemas.microsoft.com/office/drawing/2014/main" id="{C7EF4248-9911-89C9-E4E7-9D8657EE7965}"/>
              </a:ext>
            </a:extLst>
          </p:cNvPr>
          <p:cNvSpPr>
            <a:spLocks noGrp="1"/>
          </p:cNvSpPr>
          <p:nvPr>
            <p:ph type="body" sz="quarter" idx="21" hasCustomPrompt="1"/>
          </p:nvPr>
        </p:nvSpPr>
        <p:spPr>
          <a:xfrm>
            <a:off x="472227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3" name="Text Placeholder 28">
            <a:extLst>
              <a:ext uri="{FF2B5EF4-FFF2-40B4-BE49-F238E27FC236}">
                <a16:creationId xmlns:a16="http://schemas.microsoft.com/office/drawing/2014/main" id="{43972335-D1FB-35F7-6A67-DE5D105728C2}"/>
              </a:ext>
            </a:extLst>
          </p:cNvPr>
          <p:cNvSpPr>
            <a:spLocks noGrp="1"/>
          </p:cNvSpPr>
          <p:nvPr>
            <p:ph type="body" sz="quarter" idx="22" hasCustomPrompt="1"/>
          </p:nvPr>
        </p:nvSpPr>
        <p:spPr>
          <a:xfrm>
            <a:off x="6813407"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4" name="Slide Number Placeholder 23">
            <a:extLst>
              <a:ext uri="{FF2B5EF4-FFF2-40B4-BE49-F238E27FC236}">
                <a16:creationId xmlns:a16="http://schemas.microsoft.com/office/drawing/2014/main" id="{AC5C6E14-56F3-A03C-09E7-C8C49F1CD01F}"/>
              </a:ext>
            </a:extLst>
          </p:cNvPr>
          <p:cNvSpPr>
            <a:spLocks noGrp="1"/>
          </p:cNvSpPr>
          <p:nvPr>
            <p:ph type="sldNum" sz="quarter" idx="23"/>
          </p:nvPr>
        </p:nvSpPr>
        <p:spPr/>
        <p:txBody>
          <a:bodyPr/>
          <a:lstStyle/>
          <a:p>
            <a:fld id="{33DC2AB1-3121-DC42-81EB-8FDD8A73E93A}" type="slidenum">
              <a:rPr lang="en-GB"/>
              <a:pPr/>
              <a:t>‹#›</a:t>
            </a:fld>
            <a:endParaRPr lang="en-GB"/>
          </a:p>
        </p:txBody>
      </p:sp>
      <p:sp>
        <p:nvSpPr>
          <p:cNvPr id="6" name="Freeform 5">
            <a:extLst>
              <a:ext uri="{FF2B5EF4-FFF2-40B4-BE49-F238E27FC236}">
                <a16:creationId xmlns:a16="http://schemas.microsoft.com/office/drawing/2014/main" id="{DD132802-8AFC-F8EA-3201-0CBD64047E8F}"/>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9" name="Graphic 4">
            <a:extLst>
              <a:ext uri="{FF2B5EF4-FFF2-40B4-BE49-F238E27FC236}">
                <a16:creationId xmlns:a16="http://schemas.microsoft.com/office/drawing/2014/main" id="{17A44106-4F78-A393-089A-8965DA4151E3}"/>
              </a:ext>
            </a:extLst>
          </p:cNvPr>
          <p:cNvGrpSpPr>
            <a:grpSpLocks noChangeAspect="1"/>
          </p:cNvGrpSpPr>
          <p:nvPr userDrawn="1"/>
        </p:nvGrpSpPr>
        <p:grpSpPr>
          <a:xfrm>
            <a:off x="540000" y="4632363"/>
            <a:ext cx="2787779" cy="234000"/>
            <a:chOff x="638302" y="6272366"/>
            <a:chExt cx="3044222" cy="255525"/>
          </a:xfrm>
        </p:grpSpPr>
        <p:sp>
          <p:nvSpPr>
            <p:cNvPr id="10" name="Freeform 9">
              <a:extLst>
                <a:ext uri="{FF2B5EF4-FFF2-40B4-BE49-F238E27FC236}">
                  <a16:creationId xmlns:a16="http://schemas.microsoft.com/office/drawing/2014/main" id="{A4C15848-C306-DAFF-7AF0-8D3A468B357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467E1EA0-0BFE-7152-6DA2-6F0372F60FB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53A57437-A206-59CB-CB27-BB0F6A60CBC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296292-9EF2-3662-64AB-9B0EBADC7C6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6270A7CB-D34F-7473-0B0E-A57E38C8A43B}"/>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4FC07040-1C9B-8DD1-FC7D-6459B32E2C2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CB2F2FF4-D37C-A114-887A-688CACD142C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04848A49-848E-3F7E-E107-4306505F4B4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E2824144-DA1B-7D50-F5ED-316A74BA6EA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1FC97DCA-DA07-3842-F2AF-1D482F1E4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7B79E954-779B-AA34-ADD4-56C927DAC40E}"/>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A257D87E-9AE3-C192-81BD-D4CDC2F1508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320B17B4-6F87-8566-5030-C7225429219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9C41632B-55B8-A819-A5B2-B09AB7C389C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5406B50-A943-E4DB-FAC9-9C44C569ECDC}"/>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21063B4-483F-E73F-F834-6B6537F8F7E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BC23E87-68B8-DB39-85B2-173758DE5EC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F744311-D071-1E13-CF98-7325591C71C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3A2B2CF3-86E1-9241-B40B-68118213ADF2}"/>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E0E7D42-3CBA-0894-CABF-4C34FD41A33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000150A-9A11-87CA-0003-202C295B409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398B7A1B-FE1D-A7FD-CF36-9EBB45E9C16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88849352-B0FB-9955-CDC9-9EC42B304A6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D9A8F9A0-E9BC-B307-9476-A67A494909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91D3EE18-27AC-B709-DD9D-1EE2DD46052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CD614DA2-6E3B-2D09-9B50-470618B65FE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7BC16FCE-5ADE-38AD-6B2B-77562654EC9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35A3127B-7C19-7DE3-FCC7-938888699C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036C351-AECE-DE13-0A4F-F2330622EBC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AB716D9-FFA5-A760-58C5-C66219D66793}"/>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9F6FA4C-5E02-1040-6406-EC8D877DC9AC}"/>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25DDA0-5730-F434-BF74-576B2F426659}"/>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1E760A4-3664-9607-FF9A-EAFB4A4166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EF7A4D50-4870-3C4A-9E08-2ED26BA6F42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EECC84E-784F-E37B-245D-52009963EB7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53DC6D7-36D8-7D3A-3C7C-0BF9FFB96BD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B816A5D2-2E0E-9056-30B8-F2306D787D28}"/>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F0704687-EC6F-6067-AADD-D1E5945ECFFC}"/>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8566991-CAED-B584-C1B3-E0BD93EE3911}"/>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DF6B38D-DB57-B45F-C5C2-8465996CFEB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1825C72D-20FE-54FA-11AF-74CC5CB8DCDC}"/>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603C684C-32FF-930C-FED9-A285F686F3A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CB54D3C4-1F4E-9A7A-7D73-7747751EB84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78B5D028-4BEE-4CAD-0FCC-4D8FF8815DC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52704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 page">
    <p:bg>
      <p:bgPr>
        <a:solidFill>
          <a:schemeClr val="accent1"/>
        </a:solidFill>
        <a:effectLst/>
      </p:bgPr>
    </p:bg>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3443388" y="655082"/>
            <a:ext cx="5084531" cy="369332"/>
          </a:xfrm>
        </p:spPr>
        <p:txBody>
          <a:bodyPr lIns="0" anchor="b" anchorCtr="0"/>
          <a:lstStyle>
            <a:lvl1pPr algn="l">
              <a:defRPr sz="2400">
                <a:solidFill>
                  <a:schemeClr val="bg1"/>
                </a:solidFill>
              </a:defRPr>
            </a:lvl1pPr>
          </a:lstStyle>
          <a:p>
            <a:r>
              <a:rPr lang="en-GB"/>
              <a:t>Click to edit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3443388" y="1148475"/>
            <a:ext cx="5084531" cy="1030607"/>
          </a:xfrm>
          <a:prstGeom prst="rect">
            <a:avLst/>
          </a:prstGeom>
        </p:spPr>
        <p:txBody>
          <a:bodyPr lIns="0" tIns="0" rIns="0" bIns="0">
            <a:normAutofit/>
          </a:bodyPr>
          <a:lstStyle>
            <a:lvl1pPr marL="0" indent="0" algn="l">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54" name="Group 53">
            <a:extLst>
              <a:ext uri="{FF2B5EF4-FFF2-40B4-BE49-F238E27FC236}">
                <a16:creationId xmlns:a16="http://schemas.microsoft.com/office/drawing/2014/main" id="{8D75E760-EDAE-07A9-688F-66CEA0DC2D84}"/>
              </a:ext>
            </a:extLst>
          </p:cNvPr>
          <p:cNvGrpSpPr>
            <a:grpSpLocks noChangeAspect="1"/>
          </p:cNvGrpSpPr>
          <p:nvPr userDrawn="1"/>
        </p:nvGrpSpPr>
        <p:grpSpPr>
          <a:xfrm>
            <a:off x="3443387" y="3513485"/>
            <a:ext cx="1795211" cy="369332"/>
            <a:chOff x="650794" y="6104645"/>
            <a:chExt cx="2169815" cy="447422"/>
          </a:xfrm>
        </p:grpSpPr>
        <p:sp>
          <p:nvSpPr>
            <p:cNvPr id="55" name="Freeform 54">
              <a:extLst>
                <a:ext uri="{FF2B5EF4-FFF2-40B4-BE49-F238E27FC236}">
                  <a16:creationId xmlns:a16="http://schemas.microsoft.com/office/drawing/2014/main" id="{FD73D318-9639-2C06-C746-8AEC52E156C8}"/>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6" name="Freeform 55">
              <a:extLst>
                <a:ext uri="{FF2B5EF4-FFF2-40B4-BE49-F238E27FC236}">
                  <a16:creationId xmlns:a16="http://schemas.microsoft.com/office/drawing/2014/main" id="{99B69FF9-D2C2-C765-07C7-88F81035D830}"/>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7" name="Freeform 56">
              <a:extLst>
                <a:ext uri="{FF2B5EF4-FFF2-40B4-BE49-F238E27FC236}">
                  <a16:creationId xmlns:a16="http://schemas.microsoft.com/office/drawing/2014/main" id="{6211C0F4-CBF4-F833-97F2-0DC131F4AA82}"/>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8" name="Freeform 57">
              <a:extLst>
                <a:ext uri="{FF2B5EF4-FFF2-40B4-BE49-F238E27FC236}">
                  <a16:creationId xmlns:a16="http://schemas.microsoft.com/office/drawing/2014/main" id="{4017E033-80E2-1143-19C9-E28476C528F9}"/>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9" name="Freeform 58">
              <a:extLst>
                <a:ext uri="{FF2B5EF4-FFF2-40B4-BE49-F238E27FC236}">
                  <a16:creationId xmlns:a16="http://schemas.microsoft.com/office/drawing/2014/main" id="{61767C7B-2136-5374-E6D5-3B80AEC2B36E}"/>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0" name="Freeform 59">
              <a:extLst>
                <a:ext uri="{FF2B5EF4-FFF2-40B4-BE49-F238E27FC236}">
                  <a16:creationId xmlns:a16="http://schemas.microsoft.com/office/drawing/2014/main" id="{0EC37757-4F37-26D0-27DB-C5363C74B4D5}"/>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1" name="Freeform 60">
              <a:extLst>
                <a:ext uri="{FF2B5EF4-FFF2-40B4-BE49-F238E27FC236}">
                  <a16:creationId xmlns:a16="http://schemas.microsoft.com/office/drawing/2014/main" id="{CB07D22D-CF1B-044E-D4FB-9CC39AABB7CF}"/>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2" name="Freeform 61">
              <a:extLst>
                <a:ext uri="{FF2B5EF4-FFF2-40B4-BE49-F238E27FC236}">
                  <a16:creationId xmlns:a16="http://schemas.microsoft.com/office/drawing/2014/main" id="{895A4775-7E23-9A1D-28AB-A8D1AF297BB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3" name="Freeform 62">
              <a:extLst>
                <a:ext uri="{FF2B5EF4-FFF2-40B4-BE49-F238E27FC236}">
                  <a16:creationId xmlns:a16="http://schemas.microsoft.com/office/drawing/2014/main" id="{27A82F51-5B50-BAED-9464-585796972011}"/>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4" name="Freeform 63">
              <a:extLst>
                <a:ext uri="{FF2B5EF4-FFF2-40B4-BE49-F238E27FC236}">
                  <a16:creationId xmlns:a16="http://schemas.microsoft.com/office/drawing/2014/main" id="{E31E5CD6-43D5-301D-A674-558075C199E8}"/>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5" name="Freeform 64">
              <a:extLst>
                <a:ext uri="{FF2B5EF4-FFF2-40B4-BE49-F238E27FC236}">
                  <a16:creationId xmlns:a16="http://schemas.microsoft.com/office/drawing/2014/main" id="{5ED83076-E4D7-40FD-BEB6-EE3BA378F6C5}"/>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6" name="Freeform 65">
              <a:extLst>
                <a:ext uri="{FF2B5EF4-FFF2-40B4-BE49-F238E27FC236}">
                  <a16:creationId xmlns:a16="http://schemas.microsoft.com/office/drawing/2014/main" id="{BD143FBC-77E5-2CB2-4628-13E4EEE449E1}"/>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7" name="Freeform 66">
              <a:extLst>
                <a:ext uri="{FF2B5EF4-FFF2-40B4-BE49-F238E27FC236}">
                  <a16:creationId xmlns:a16="http://schemas.microsoft.com/office/drawing/2014/main" id="{A09DCE4F-4768-472D-39D1-62A61F625D15}"/>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8" name="Freeform 67">
              <a:extLst>
                <a:ext uri="{FF2B5EF4-FFF2-40B4-BE49-F238E27FC236}">
                  <a16:creationId xmlns:a16="http://schemas.microsoft.com/office/drawing/2014/main" id="{1F722442-1C4A-D4C1-D62E-F4367296ED10}"/>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9" name="Freeform 68">
              <a:extLst>
                <a:ext uri="{FF2B5EF4-FFF2-40B4-BE49-F238E27FC236}">
                  <a16:creationId xmlns:a16="http://schemas.microsoft.com/office/drawing/2014/main" id="{3E04F4F6-52F0-2FFE-DEBB-02CAD7B250CB}"/>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0" name="Freeform 69">
              <a:extLst>
                <a:ext uri="{FF2B5EF4-FFF2-40B4-BE49-F238E27FC236}">
                  <a16:creationId xmlns:a16="http://schemas.microsoft.com/office/drawing/2014/main" id="{891FAA04-4564-FEE0-E99B-103D99FF34DF}"/>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1" name="Freeform 70">
              <a:extLst>
                <a:ext uri="{FF2B5EF4-FFF2-40B4-BE49-F238E27FC236}">
                  <a16:creationId xmlns:a16="http://schemas.microsoft.com/office/drawing/2014/main" id="{19279B10-185A-1685-3291-B6962DDE5E91}"/>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2" name="Freeform 71">
              <a:extLst>
                <a:ext uri="{FF2B5EF4-FFF2-40B4-BE49-F238E27FC236}">
                  <a16:creationId xmlns:a16="http://schemas.microsoft.com/office/drawing/2014/main" id="{662A990C-B824-C245-1861-F90155730F75}"/>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3" name="Freeform 72">
              <a:extLst>
                <a:ext uri="{FF2B5EF4-FFF2-40B4-BE49-F238E27FC236}">
                  <a16:creationId xmlns:a16="http://schemas.microsoft.com/office/drawing/2014/main" id="{C41F00B6-A35F-016C-2479-CF2233923E80}"/>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4" name="Freeform 73">
              <a:extLst>
                <a:ext uri="{FF2B5EF4-FFF2-40B4-BE49-F238E27FC236}">
                  <a16:creationId xmlns:a16="http://schemas.microsoft.com/office/drawing/2014/main" id="{414ABAA0-6383-1D28-D266-95012F526592}"/>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5" name="Freeform 74">
              <a:extLst>
                <a:ext uri="{FF2B5EF4-FFF2-40B4-BE49-F238E27FC236}">
                  <a16:creationId xmlns:a16="http://schemas.microsoft.com/office/drawing/2014/main" id="{4670B8D6-FEC9-E771-F7DF-915F7AB917EA}"/>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6" name="Freeform 75">
              <a:extLst>
                <a:ext uri="{FF2B5EF4-FFF2-40B4-BE49-F238E27FC236}">
                  <a16:creationId xmlns:a16="http://schemas.microsoft.com/office/drawing/2014/main" id="{5B878AC7-C101-4362-FE5A-4CAD3E2CCC65}"/>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7" name="Freeform 76">
              <a:extLst>
                <a:ext uri="{FF2B5EF4-FFF2-40B4-BE49-F238E27FC236}">
                  <a16:creationId xmlns:a16="http://schemas.microsoft.com/office/drawing/2014/main" id="{28BD29D6-7835-CB84-ED51-04077CD911EE}"/>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8" name="Freeform 77">
              <a:extLst>
                <a:ext uri="{FF2B5EF4-FFF2-40B4-BE49-F238E27FC236}">
                  <a16:creationId xmlns:a16="http://schemas.microsoft.com/office/drawing/2014/main" id="{72F229C7-EB4F-A2AA-A226-987636CA0DEC}"/>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9" name="Freeform 78">
              <a:extLst>
                <a:ext uri="{FF2B5EF4-FFF2-40B4-BE49-F238E27FC236}">
                  <a16:creationId xmlns:a16="http://schemas.microsoft.com/office/drawing/2014/main" id="{C58A94F5-8CE3-75AD-2527-22736555FF99}"/>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0" name="Freeform 79">
              <a:extLst>
                <a:ext uri="{FF2B5EF4-FFF2-40B4-BE49-F238E27FC236}">
                  <a16:creationId xmlns:a16="http://schemas.microsoft.com/office/drawing/2014/main" id="{98C3FA90-C5AB-9939-E219-2DFFD70C5957}"/>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1" name="Freeform 80">
              <a:extLst>
                <a:ext uri="{FF2B5EF4-FFF2-40B4-BE49-F238E27FC236}">
                  <a16:creationId xmlns:a16="http://schemas.microsoft.com/office/drawing/2014/main" id="{41750FC5-4437-BC11-7647-C3786D5908C9}"/>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2" name="Freeform 81">
              <a:extLst>
                <a:ext uri="{FF2B5EF4-FFF2-40B4-BE49-F238E27FC236}">
                  <a16:creationId xmlns:a16="http://schemas.microsoft.com/office/drawing/2014/main" id="{04D38A65-8385-1B3C-D1F7-EEDAF23DA92B}"/>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3" name="Freeform 82">
              <a:extLst>
                <a:ext uri="{FF2B5EF4-FFF2-40B4-BE49-F238E27FC236}">
                  <a16:creationId xmlns:a16="http://schemas.microsoft.com/office/drawing/2014/main" id="{F20C3928-CB96-8CD2-FB87-5BCC2AB0AF54}"/>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grpSp>
      <p:sp>
        <p:nvSpPr>
          <p:cNvPr id="84" name="TextBox 83">
            <a:extLst>
              <a:ext uri="{FF2B5EF4-FFF2-40B4-BE49-F238E27FC236}">
                <a16:creationId xmlns:a16="http://schemas.microsoft.com/office/drawing/2014/main" id="{BFF1D851-C319-9FF6-E55F-F1C012DDCD6F}"/>
              </a:ext>
            </a:extLst>
          </p:cNvPr>
          <p:cNvSpPr txBox="1"/>
          <p:nvPr userDrawn="1"/>
        </p:nvSpPr>
        <p:spPr>
          <a:xfrm>
            <a:off x="3443387" y="4068303"/>
            <a:ext cx="5084525" cy="553549"/>
          </a:xfrm>
          <a:prstGeom prst="rect">
            <a:avLst/>
          </a:prstGeom>
          <a:noFill/>
        </p:spPr>
        <p:txBody>
          <a:bodyPr wrap="square" lIns="0" tIns="0" rIns="0" bIns="0" rtlCol="0">
            <a:spAutoFit/>
          </a:bodyPr>
          <a:lstStyle/>
          <a:p>
            <a:pPr>
              <a:lnSpc>
                <a:spcPts val="1100"/>
              </a:lnSpc>
            </a:pPr>
            <a:r>
              <a:rPr lang="en-GB" sz="800">
                <a:solidFill>
                  <a:schemeClr val="bg1"/>
                </a:solidFill>
              </a:rPr>
              <a:t>ERDERA has received funding from the European Union’s Horizon Europe research and innovation programme under grant agreement N°101156595.</a:t>
            </a:r>
          </a:p>
          <a:p>
            <a:pPr>
              <a:lnSpc>
                <a:spcPts val="1100"/>
              </a:lnSpc>
            </a:pPr>
            <a:r>
              <a:rPr lang="en-GB" sz="800">
                <a:solidFill>
                  <a:schemeClr val="bg1"/>
                </a:solidFill>
              </a:rPr>
              <a:t>Views and opinions expressed are those of the author(s) only and do not necessarily reflect those of the European Union or any other granting authority, who cannot be held responsible for them.</a:t>
            </a:r>
          </a:p>
        </p:txBody>
      </p:sp>
      <p:pic>
        <p:nvPicPr>
          <p:cNvPr id="134" name="Graphic 133">
            <a:extLst>
              <a:ext uri="{FF2B5EF4-FFF2-40B4-BE49-F238E27FC236}">
                <a16:creationId xmlns:a16="http://schemas.microsoft.com/office/drawing/2014/main" id="{54691526-C0EA-33B9-3C39-04147D707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10" y="3605367"/>
            <a:ext cx="1016485" cy="1016485"/>
          </a:xfrm>
          <a:prstGeom prst="rect">
            <a:avLst/>
          </a:prstGeom>
        </p:spPr>
      </p:pic>
      <p:pic>
        <p:nvPicPr>
          <p:cNvPr id="136" name="Graphic 135">
            <a:extLst>
              <a:ext uri="{FF2B5EF4-FFF2-40B4-BE49-F238E27FC236}">
                <a16:creationId xmlns:a16="http://schemas.microsoft.com/office/drawing/2014/main" id="{2B65C454-6A66-490A-CAA2-60A992623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911" y="655082"/>
            <a:ext cx="2146300" cy="1524000"/>
          </a:xfrm>
          <a:prstGeom prst="rect">
            <a:avLst/>
          </a:prstGeom>
        </p:spPr>
      </p:pic>
      <p:cxnSp>
        <p:nvCxnSpPr>
          <p:cNvPr id="137" name="Straight Connector 136">
            <a:extLst>
              <a:ext uri="{FF2B5EF4-FFF2-40B4-BE49-F238E27FC236}">
                <a16:creationId xmlns:a16="http://schemas.microsoft.com/office/drawing/2014/main" id="{0102AD2D-0FCF-BD40-8B7A-099611C45B96}"/>
              </a:ext>
            </a:extLst>
          </p:cNvPr>
          <p:cNvCxnSpPr>
            <a:cxnSpLocks/>
          </p:cNvCxnSpPr>
          <p:nvPr userDrawn="1"/>
        </p:nvCxnSpPr>
        <p:spPr>
          <a:xfrm>
            <a:off x="3110081" y="526984"/>
            <a:ext cx="0" cy="40895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Freeform 140">
            <a:hlinkClick r:id="rId6"/>
            <a:extLst>
              <a:ext uri="{FF2B5EF4-FFF2-40B4-BE49-F238E27FC236}">
                <a16:creationId xmlns:a16="http://schemas.microsoft.com/office/drawing/2014/main" id="{D930AC1B-BEB9-C9ED-505C-6FC32720FB60}"/>
              </a:ext>
            </a:extLst>
          </p:cNvPr>
          <p:cNvSpPr/>
          <p:nvPr/>
        </p:nvSpPr>
        <p:spPr>
          <a:xfrm>
            <a:off x="384075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A162518B-2161-F887-9221-DEE5F0776093}"/>
              </a:ext>
            </a:extLst>
          </p:cNvPr>
          <p:cNvSpPr/>
          <p:nvPr/>
        </p:nvSpPr>
        <p:spPr>
          <a:xfrm>
            <a:off x="3953204" y="2804862"/>
            <a:ext cx="72765" cy="143746"/>
          </a:xfrm>
          <a:custGeom>
            <a:avLst/>
            <a:gdLst>
              <a:gd name="connsiteX0" fmla="*/ 54945 w 72765"/>
              <a:gd name="connsiteY0" fmla="*/ 22144 h 143746"/>
              <a:gd name="connsiteX1" fmla="*/ 72765 w 72765"/>
              <a:gd name="connsiteY1" fmla="*/ 22144 h 143746"/>
              <a:gd name="connsiteX2" fmla="*/ 72765 w 72765"/>
              <a:gd name="connsiteY2" fmla="*/ 59 h 143746"/>
              <a:gd name="connsiteX3" fmla="*/ 54810 w 72765"/>
              <a:gd name="connsiteY3" fmla="*/ 59 h 143746"/>
              <a:gd name="connsiteX4" fmla="*/ 19440 w 72765"/>
              <a:gd name="connsiteY4" fmla="*/ 30127 h 143746"/>
              <a:gd name="connsiteX5" fmla="*/ 19440 w 72765"/>
              <a:gd name="connsiteY5" fmla="*/ 48886 h 143746"/>
              <a:gd name="connsiteX6" fmla="*/ 0 w 72765"/>
              <a:gd name="connsiteY6" fmla="*/ 48886 h 143746"/>
              <a:gd name="connsiteX7" fmla="*/ 0 w 72765"/>
              <a:gd name="connsiteY7" fmla="*/ 71903 h 143746"/>
              <a:gd name="connsiteX8" fmla="*/ 19440 w 72765"/>
              <a:gd name="connsiteY8" fmla="*/ 71903 h 143746"/>
              <a:gd name="connsiteX9" fmla="*/ 19440 w 72765"/>
              <a:gd name="connsiteY9" fmla="*/ 143746 h 143746"/>
              <a:gd name="connsiteX10" fmla="*/ 47250 w 72765"/>
              <a:gd name="connsiteY10" fmla="*/ 143746 h 143746"/>
              <a:gd name="connsiteX11" fmla="*/ 47250 w 72765"/>
              <a:gd name="connsiteY11" fmla="*/ 71903 h 143746"/>
              <a:gd name="connsiteX12" fmla="*/ 70065 w 72765"/>
              <a:gd name="connsiteY12" fmla="*/ 71903 h 143746"/>
              <a:gd name="connsiteX13" fmla="*/ 72765 w 72765"/>
              <a:gd name="connsiteY13" fmla="*/ 48886 h 143746"/>
              <a:gd name="connsiteX14" fmla="*/ 47250 w 72765"/>
              <a:gd name="connsiteY14" fmla="*/ 48886 h 143746"/>
              <a:gd name="connsiteX15" fmla="*/ 47250 w 72765"/>
              <a:gd name="connsiteY15" fmla="*/ 30127 h 143746"/>
              <a:gd name="connsiteX16" fmla="*/ 54945 w 72765"/>
              <a:gd name="connsiteY16" fmla="*/ 22011 h 14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65" h="143746">
                <a:moveTo>
                  <a:pt x="54945" y="22144"/>
                </a:moveTo>
                <a:cubicBezTo>
                  <a:pt x="61560" y="22144"/>
                  <a:pt x="72765" y="22144"/>
                  <a:pt x="72765" y="22144"/>
                </a:cubicBezTo>
                <a:lnTo>
                  <a:pt x="72765" y="59"/>
                </a:lnTo>
                <a:cubicBezTo>
                  <a:pt x="72765" y="59"/>
                  <a:pt x="64935" y="-74"/>
                  <a:pt x="54810" y="59"/>
                </a:cubicBezTo>
                <a:cubicBezTo>
                  <a:pt x="44550" y="192"/>
                  <a:pt x="19440" y="990"/>
                  <a:pt x="19440" y="30127"/>
                </a:cubicBezTo>
                <a:lnTo>
                  <a:pt x="19440" y="48886"/>
                </a:lnTo>
                <a:lnTo>
                  <a:pt x="0" y="48886"/>
                </a:lnTo>
                <a:lnTo>
                  <a:pt x="0" y="71903"/>
                </a:lnTo>
                <a:lnTo>
                  <a:pt x="19440" y="71903"/>
                </a:lnTo>
                <a:lnTo>
                  <a:pt x="19440" y="143746"/>
                </a:lnTo>
                <a:lnTo>
                  <a:pt x="47250" y="143746"/>
                </a:lnTo>
                <a:lnTo>
                  <a:pt x="47250" y="71903"/>
                </a:lnTo>
                <a:lnTo>
                  <a:pt x="70065" y="71903"/>
                </a:lnTo>
                <a:lnTo>
                  <a:pt x="72765" y="48886"/>
                </a:lnTo>
                <a:lnTo>
                  <a:pt x="47250" y="48886"/>
                </a:lnTo>
                <a:lnTo>
                  <a:pt x="47250" y="30127"/>
                </a:lnTo>
                <a:cubicBezTo>
                  <a:pt x="47250" y="30127"/>
                  <a:pt x="48330" y="22011"/>
                  <a:pt x="54945" y="22011"/>
                </a:cubicBezTo>
                <a:close/>
              </a:path>
            </a:pathLst>
          </a:custGeom>
          <a:solidFill>
            <a:srgbClr val="14336A"/>
          </a:solidFill>
          <a:ln w="0" cap="flat">
            <a:noFill/>
            <a:prstDash val="solid"/>
            <a:miter/>
          </a:ln>
        </p:spPr>
        <p:txBody>
          <a:bodyPr rtlCol="0" anchor="ctr"/>
          <a:lstStyle/>
          <a:p>
            <a:endParaRPr lang="en-GB"/>
          </a:p>
        </p:txBody>
      </p:sp>
      <p:sp>
        <p:nvSpPr>
          <p:cNvPr id="143" name="Freeform 142">
            <a:hlinkClick r:id="rId7"/>
            <a:extLst>
              <a:ext uri="{FF2B5EF4-FFF2-40B4-BE49-F238E27FC236}">
                <a16:creationId xmlns:a16="http://schemas.microsoft.com/office/drawing/2014/main" id="{1D6D8B30-A9BE-ECE0-7C5D-8CC7C85CE870}"/>
              </a:ext>
            </a:extLst>
          </p:cNvPr>
          <p:cNvSpPr/>
          <p:nvPr/>
        </p:nvSpPr>
        <p:spPr>
          <a:xfrm>
            <a:off x="460620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10476DDB-A74C-5F9B-E3DF-E04EB8F5BDDD}"/>
              </a:ext>
            </a:extLst>
          </p:cNvPr>
          <p:cNvSpPr/>
          <p:nvPr/>
        </p:nvSpPr>
        <p:spPr>
          <a:xfrm>
            <a:off x="4688685" y="2807316"/>
            <a:ext cx="141479" cy="138897"/>
          </a:xfrm>
          <a:custGeom>
            <a:avLst/>
            <a:gdLst>
              <a:gd name="connsiteX0" fmla="*/ 0 w 141479"/>
              <a:gd name="connsiteY0" fmla="*/ 42707 h 138897"/>
              <a:gd name="connsiteX1" fmla="*/ 6750 w 141479"/>
              <a:gd name="connsiteY1" fmla="*/ 17296 h 138897"/>
              <a:gd name="connsiteX2" fmla="*/ 26325 w 141479"/>
              <a:gd name="connsiteY2" fmla="*/ 2661 h 138897"/>
              <a:gd name="connsiteX3" fmla="*/ 51030 w 141479"/>
              <a:gd name="connsiteY3" fmla="*/ 0 h 138897"/>
              <a:gd name="connsiteX4" fmla="*/ 99090 w 141479"/>
              <a:gd name="connsiteY4" fmla="*/ 133 h 138897"/>
              <a:gd name="connsiteX5" fmla="*/ 124335 w 141479"/>
              <a:gd name="connsiteY5" fmla="*/ 7051 h 138897"/>
              <a:gd name="connsiteX6" fmla="*/ 139860 w 141479"/>
              <a:gd name="connsiteY6" fmla="*/ 30600 h 138897"/>
              <a:gd name="connsiteX7" fmla="*/ 141480 w 141479"/>
              <a:gd name="connsiteY7" fmla="*/ 48428 h 138897"/>
              <a:gd name="connsiteX8" fmla="*/ 141075 w 141479"/>
              <a:gd name="connsiteY8" fmla="*/ 99383 h 138897"/>
              <a:gd name="connsiteX9" fmla="*/ 135270 w 141479"/>
              <a:gd name="connsiteY9" fmla="*/ 120537 h 138897"/>
              <a:gd name="connsiteX10" fmla="*/ 114885 w 141479"/>
              <a:gd name="connsiteY10" fmla="*/ 136237 h 138897"/>
              <a:gd name="connsiteX11" fmla="*/ 90450 w 141479"/>
              <a:gd name="connsiteY11" fmla="*/ 138897 h 138897"/>
              <a:gd name="connsiteX12" fmla="*/ 43335 w 141479"/>
              <a:gd name="connsiteY12" fmla="*/ 138897 h 138897"/>
              <a:gd name="connsiteX13" fmla="*/ 19845 w 141479"/>
              <a:gd name="connsiteY13" fmla="*/ 133443 h 138897"/>
              <a:gd name="connsiteX14" fmla="*/ 2835 w 141479"/>
              <a:gd name="connsiteY14" fmla="*/ 112555 h 138897"/>
              <a:gd name="connsiteX15" fmla="*/ 135 w 141479"/>
              <a:gd name="connsiteY15" fmla="*/ 93530 h 138897"/>
              <a:gd name="connsiteX16" fmla="*/ 135 w 141479"/>
              <a:gd name="connsiteY16" fmla="*/ 42973 h 138897"/>
              <a:gd name="connsiteX17" fmla="*/ 13770 w 141479"/>
              <a:gd name="connsiteY17" fmla="*/ 103375 h 138897"/>
              <a:gd name="connsiteX18" fmla="*/ 23085 w 141479"/>
              <a:gd name="connsiteY18" fmla="*/ 120271 h 138897"/>
              <a:gd name="connsiteX19" fmla="*/ 41850 w 141479"/>
              <a:gd name="connsiteY19" fmla="*/ 125992 h 138897"/>
              <a:gd name="connsiteX20" fmla="*/ 105300 w 141479"/>
              <a:gd name="connsiteY20" fmla="*/ 125327 h 138897"/>
              <a:gd name="connsiteX21" fmla="*/ 118260 w 141479"/>
              <a:gd name="connsiteY21" fmla="*/ 120404 h 138897"/>
              <a:gd name="connsiteX22" fmla="*/ 128250 w 141479"/>
              <a:gd name="connsiteY22" fmla="*/ 98851 h 138897"/>
              <a:gd name="connsiteX23" fmla="*/ 128520 w 141479"/>
              <a:gd name="connsiteY23" fmla="*/ 52020 h 138897"/>
              <a:gd name="connsiteX24" fmla="*/ 127575 w 141479"/>
              <a:gd name="connsiteY24" fmla="*/ 35257 h 138897"/>
              <a:gd name="connsiteX25" fmla="*/ 119610 w 141479"/>
              <a:gd name="connsiteY25" fmla="*/ 19690 h 138897"/>
              <a:gd name="connsiteX26" fmla="*/ 101250 w 141479"/>
              <a:gd name="connsiteY26" fmla="*/ 13171 h 138897"/>
              <a:gd name="connsiteX27" fmla="*/ 49545 w 141479"/>
              <a:gd name="connsiteY27" fmla="*/ 12639 h 138897"/>
              <a:gd name="connsiteX28" fmla="*/ 30645 w 141479"/>
              <a:gd name="connsiteY28" fmla="*/ 14635 h 138897"/>
              <a:gd name="connsiteX29" fmla="*/ 13635 w 141479"/>
              <a:gd name="connsiteY29" fmla="*/ 35523 h 138897"/>
              <a:gd name="connsiteX30" fmla="*/ 13635 w 141479"/>
              <a:gd name="connsiteY30" fmla="*/ 103242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79" h="138897">
                <a:moveTo>
                  <a:pt x="0" y="42707"/>
                </a:moveTo>
                <a:cubicBezTo>
                  <a:pt x="135" y="33793"/>
                  <a:pt x="1620" y="25012"/>
                  <a:pt x="6750" y="17296"/>
                </a:cubicBezTo>
                <a:cubicBezTo>
                  <a:pt x="11475" y="10111"/>
                  <a:pt x="18090" y="5322"/>
                  <a:pt x="26325" y="2661"/>
                </a:cubicBezTo>
                <a:cubicBezTo>
                  <a:pt x="34425" y="0"/>
                  <a:pt x="42660" y="0"/>
                  <a:pt x="51030" y="0"/>
                </a:cubicBezTo>
                <a:cubicBezTo>
                  <a:pt x="67095" y="0"/>
                  <a:pt x="83025" y="0"/>
                  <a:pt x="99090" y="133"/>
                </a:cubicBezTo>
                <a:cubicBezTo>
                  <a:pt x="108135" y="133"/>
                  <a:pt x="116640" y="2129"/>
                  <a:pt x="124335" y="7051"/>
                </a:cubicBezTo>
                <a:cubicBezTo>
                  <a:pt x="132840" y="12639"/>
                  <a:pt x="138105" y="20755"/>
                  <a:pt x="139860" y="30600"/>
                </a:cubicBezTo>
                <a:cubicBezTo>
                  <a:pt x="140940" y="36454"/>
                  <a:pt x="141345" y="42441"/>
                  <a:pt x="141480" y="48428"/>
                </a:cubicBezTo>
                <a:cubicBezTo>
                  <a:pt x="141480" y="65457"/>
                  <a:pt x="141480" y="82354"/>
                  <a:pt x="141075" y="99383"/>
                </a:cubicBezTo>
                <a:cubicBezTo>
                  <a:pt x="141075" y="106834"/>
                  <a:pt x="139320" y="114018"/>
                  <a:pt x="135270" y="120537"/>
                </a:cubicBezTo>
                <a:cubicBezTo>
                  <a:pt x="130545" y="128254"/>
                  <a:pt x="123660" y="133443"/>
                  <a:pt x="114885" y="136237"/>
                </a:cubicBezTo>
                <a:cubicBezTo>
                  <a:pt x="106920" y="138764"/>
                  <a:pt x="98685" y="138897"/>
                  <a:pt x="90450" y="138897"/>
                </a:cubicBezTo>
                <a:cubicBezTo>
                  <a:pt x="74790" y="138897"/>
                  <a:pt x="58995" y="138897"/>
                  <a:pt x="43335" y="138897"/>
                </a:cubicBezTo>
                <a:cubicBezTo>
                  <a:pt x="35100" y="138897"/>
                  <a:pt x="27135" y="137434"/>
                  <a:pt x="19845" y="133443"/>
                </a:cubicBezTo>
                <a:cubicBezTo>
                  <a:pt x="11340" y="128786"/>
                  <a:pt x="5670" y="121735"/>
                  <a:pt x="2835" y="112555"/>
                </a:cubicBezTo>
                <a:cubicBezTo>
                  <a:pt x="810" y="106302"/>
                  <a:pt x="540" y="99916"/>
                  <a:pt x="135" y="93530"/>
                </a:cubicBezTo>
                <a:cubicBezTo>
                  <a:pt x="135" y="92332"/>
                  <a:pt x="0" y="56011"/>
                  <a:pt x="135" y="42973"/>
                </a:cubicBezTo>
                <a:close/>
                <a:moveTo>
                  <a:pt x="13770" y="103375"/>
                </a:moveTo>
                <a:cubicBezTo>
                  <a:pt x="14445" y="110027"/>
                  <a:pt x="17280" y="116014"/>
                  <a:pt x="23085" y="120271"/>
                </a:cubicBezTo>
                <a:cubicBezTo>
                  <a:pt x="28620" y="124529"/>
                  <a:pt x="35235" y="125859"/>
                  <a:pt x="41850" y="125992"/>
                </a:cubicBezTo>
                <a:cubicBezTo>
                  <a:pt x="63045" y="126524"/>
                  <a:pt x="84105" y="127190"/>
                  <a:pt x="105300" y="125327"/>
                </a:cubicBezTo>
                <a:cubicBezTo>
                  <a:pt x="110025" y="124928"/>
                  <a:pt x="114345" y="123198"/>
                  <a:pt x="118260" y="120404"/>
                </a:cubicBezTo>
                <a:cubicBezTo>
                  <a:pt x="125550" y="115083"/>
                  <a:pt x="128115" y="107233"/>
                  <a:pt x="128250" y="98851"/>
                </a:cubicBezTo>
                <a:cubicBezTo>
                  <a:pt x="128655" y="83285"/>
                  <a:pt x="128520" y="67586"/>
                  <a:pt x="128520" y="52020"/>
                </a:cubicBezTo>
                <a:cubicBezTo>
                  <a:pt x="128520" y="46432"/>
                  <a:pt x="128250" y="40844"/>
                  <a:pt x="127575" y="35257"/>
                </a:cubicBezTo>
                <a:cubicBezTo>
                  <a:pt x="126900" y="29137"/>
                  <a:pt x="124335" y="23815"/>
                  <a:pt x="119610" y="19690"/>
                </a:cubicBezTo>
                <a:cubicBezTo>
                  <a:pt x="114345" y="15034"/>
                  <a:pt x="108000" y="13304"/>
                  <a:pt x="101250" y="13171"/>
                </a:cubicBezTo>
                <a:cubicBezTo>
                  <a:pt x="84105" y="12772"/>
                  <a:pt x="66825" y="12639"/>
                  <a:pt x="49545" y="12639"/>
                </a:cubicBezTo>
                <a:cubicBezTo>
                  <a:pt x="43200" y="12639"/>
                  <a:pt x="36855" y="12639"/>
                  <a:pt x="30645" y="14635"/>
                </a:cubicBezTo>
                <a:cubicBezTo>
                  <a:pt x="20115" y="17961"/>
                  <a:pt x="14445" y="25810"/>
                  <a:pt x="13635" y="35523"/>
                </a:cubicBezTo>
                <a:cubicBezTo>
                  <a:pt x="12690" y="47763"/>
                  <a:pt x="12825" y="95392"/>
                  <a:pt x="13635" y="103242"/>
                </a:cubicBezTo>
                <a:close/>
              </a:path>
            </a:pathLst>
          </a:custGeom>
          <a:solidFill>
            <a:srgbClr val="14336A"/>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F21AA66F-531E-C51E-4A4C-94B364A5D145}"/>
              </a:ext>
            </a:extLst>
          </p:cNvPr>
          <p:cNvSpPr/>
          <p:nvPr/>
        </p:nvSpPr>
        <p:spPr>
          <a:xfrm>
            <a:off x="4722704" y="2841106"/>
            <a:ext cx="73036" cy="71581"/>
          </a:xfrm>
          <a:custGeom>
            <a:avLst/>
            <a:gdLst>
              <a:gd name="connsiteX0" fmla="*/ 36721 w 73036"/>
              <a:gd name="connsiteY0" fmla="*/ 3 h 71581"/>
              <a:gd name="connsiteX1" fmla="*/ 73036 w 73036"/>
              <a:gd name="connsiteY1" fmla="*/ 35925 h 71581"/>
              <a:gd name="connsiteX2" fmla="*/ 36316 w 73036"/>
              <a:gd name="connsiteY2" fmla="*/ 71581 h 71581"/>
              <a:gd name="connsiteX3" fmla="*/ 1 w 73036"/>
              <a:gd name="connsiteY3" fmla="*/ 35393 h 71581"/>
              <a:gd name="connsiteX4" fmla="*/ 36586 w 73036"/>
              <a:gd name="connsiteY4" fmla="*/ 3 h 71581"/>
              <a:gd name="connsiteX5" fmla="*/ 60076 w 73036"/>
              <a:gd name="connsiteY5" fmla="*/ 35925 h 71581"/>
              <a:gd name="connsiteX6" fmla="*/ 36586 w 73036"/>
              <a:gd name="connsiteY6" fmla="*/ 12642 h 71581"/>
              <a:gd name="connsiteX7" fmla="*/ 13096 w 73036"/>
              <a:gd name="connsiteY7" fmla="*/ 35393 h 71581"/>
              <a:gd name="connsiteX8" fmla="*/ 36721 w 73036"/>
              <a:gd name="connsiteY8" fmla="*/ 58675 h 71581"/>
              <a:gd name="connsiteX9" fmla="*/ 59941 w 73036"/>
              <a:gd name="connsiteY9" fmla="*/ 35925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36" h="71581">
                <a:moveTo>
                  <a:pt x="36721" y="3"/>
                </a:moveTo>
                <a:cubicBezTo>
                  <a:pt x="56431" y="-130"/>
                  <a:pt x="73171" y="15835"/>
                  <a:pt x="73036" y="35925"/>
                </a:cubicBezTo>
                <a:cubicBezTo>
                  <a:pt x="73036" y="56015"/>
                  <a:pt x="56026" y="71714"/>
                  <a:pt x="36316" y="71581"/>
                </a:cubicBezTo>
                <a:cubicBezTo>
                  <a:pt x="16336" y="71448"/>
                  <a:pt x="-134" y="55349"/>
                  <a:pt x="1" y="35393"/>
                </a:cubicBezTo>
                <a:cubicBezTo>
                  <a:pt x="271" y="15569"/>
                  <a:pt x="16606" y="-263"/>
                  <a:pt x="36586" y="3"/>
                </a:cubicBezTo>
                <a:close/>
                <a:moveTo>
                  <a:pt x="60076" y="35925"/>
                </a:moveTo>
                <a:cubicBezTo>
                  <a:pt x="60481" y="23685"/>
                  <a:pt x="49816" y="12642"/>
                  <a:pt x="36586" y="12642"/>
                </a:cubicBezTo>
                <a:cubicBezTo>
                  <a:pt x="23626" y="12642"/>
                  <a:pt x="13096" y="23020"/>
                  <a:pt x="13096" y="35393"/>
                </a:cubicBezTo>
                <a:cubicBezTo>
                  <a:pt x="13096" y="48431"/>
                  <a:pt x="23491" y="58809"/>
                  <a:pt x="36721" y="58675"/>
                </a:cubicBezTo>
                <a:cubicBezTo>
                  <a:pt x="49411" y="58675"/>
                  <a:pt x="59941" y="48298"/>
                  <a:pt x="59941" y="35925"/>
                </a:cubicBezTo>
                <a:close/>
              </a:path>
            </a:pathLst>
          </a:custGeom>
          <a:solidFill>
            <a:srgbClr val="14336A"/>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F39BE647-A0D2-DA33-46C4-E765A9936DA8}"/>
              </a:ext>
            </a:extLst>
          </p:cNvPr>
          <p:cNvSpPr/>
          <p:nvPr/>
        </p:nvSpPr>
        <p:spPr>
          <a:xfrm>
            <a:off x="4788450" y="2831131"/>
            <a:ext cx="17283" cy="16790"/>
          </a:xfrm>
          <a:custGeom>
            <a:avLst/>
            <a:gdLst>
              <a:gd name="connsiteX0" fmla="*/ 8640 w 17283"/>
              <a:gd name="connsiteY0" fmla="*/ 16763 h 16790"/>
              <a:gd name="connsiteX1" fmla="*/ 0 w 17283"/>
              <a:gd name="connsiteY1" fmla="*/ 8515 h 16790"/>
              <a:gd name="connsiteX2" fmla="*/ 8640 w 17283"/>
              <a:gd name="connsiteY2" fmla="*/ 0 h 16790"/>
              <a:gd name="connsiteX3" fmla="*/ 17280 w 17283"/>
              <a:gd name="connsiteY3" fmla="*/ 8515 h 16790"/>
              <a:gd name="connsiteX4" fmla="*/ 8640 w 17283"/>
              <a:gd name="connsiteY4" fmla="*/ 16630 h 1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3" h="16790">
                <a:moveTo>
                  <a:pt x="8640" y="16763"/>
                </a:moveTo>
                <a:cubicBezTo>
                  <a:pt x="3915" y="17163"/>
                  <a:pt x="135" y="13038"/>
                  <a:pt x="0" y="8515"/>
                </a:cubicBezTo>
                <a:cubicBezTo>
                  <a:pt x="0" y="3991"/>
                  <a:pt x="4050" y="0"/>
                  <a:pt x="8640" y="0"/>
                </a:cubicBezTo>
                <a:cubicBezTo>
                  <a:pt x="13365" y="0"/>
                  <a:pt x="17415" y="3991"/>
                  <a:pt x="17280" y="8515"/>
                </a:cubicBezTo>
                <a:cubicBezTo>
                  <a:pt x="17145" y="12772"/>
                  <a:pt x="13635" y="17030"/>
                  <a:pt x="8640" y="16630"/>
                </a:cubicBezTo>
                <a:close/>
              </a:path>
            </a:pathLst>
          </a:custGeom>
          <a:solidFill>
            <a:srgbClr val="14336A"/>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5C3869D2-90E7-1881-6F6D-4166E3D268D2}"/>
              </a:ext>
            </a:extLst>
          </p:cNvPr>
          <p:cNvGrpSpPr/>
          <p:nvPr userDrawn="1"/>
        </p:nvGrpSpPr>
        <p:grpSpPr>
          <a:xfrm>
            <a:off x="9548001" y="2725894"/>
            <a:ext cx="306180" cy="301742"/>
            <a:chOff x="4988789" y="2725894"/>
            <a:chExt cx="306180" cy="301742"/>
          </a:xfrm>
        </p:grpSpPr>
        <p:sp>
          <p:nvSpPr>
            <p:cNvPr id="147" name="Freeform 146">
              <a:extLst>
                <a:ext uri="{FF2B5EF4-FFF2-40B4-BE49-F238E27FC236}">
                  <a16:creationId xmlns:a16="http://schemas.microsoft.com/office/drawing/2014/main" id="{CDFFDB6F-2913-496E-550C-E38C2AB625D4}"/>
                </a:ext>
              </a:extLst>
            </p:cNvPr>
            <p:cNvSpPr/>
            <p:nvPr/>
          </p:nvSpPr>
          <p:spPr>
            <a:xfrm>
              <a:off x="4988789"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0068575A-52A1-9F42-F3E7-91D350E6160C}"/>
                </a:ext>
              </a:extLst>
            </p:cNvPr>
            <p:cNvSpPr/>
            <p:nvPr/>
          </p:nvSpPr>
          <p:spPr>
            <a:xfrm>
              <a:off x="5058854" y="2820354"/>
              <a:ext cx="166185" cy="112953"/>
            </a:xfrm>
            <a:custGeom>
              <a:avLst/>
              <a:gdLst>
                <a:gd name="connsiteX0" fmla="*/ 135810 w 166185"/>
                <a:gd name="connsiteY0" fmla="*/ 0 h 112953"/>
                <a:gd name="connsiteX1" fmla="*/ 30375 w 166185"/>
                <a:gd name="connsiteY1" fmla="*/ 0 h 112953"/>
                <a:gd name="connsiteX2" fmla="*/ 0 w 166185"/>
                <a:gd name="connsiteY2" fmla="*/ 29935 h 112953"/>
                <a:gd name="connsiteX3" fmla="*/ 0 w 166185"/>
                <a:gd name="connsiteY3" fmla="*/ 83019 h 112953"/>
                <a:gd name="connsiteX4" fmla="*/ 30375 w 166185"/>
                <a:gd name="connsiteY4" fmla="*/ 112954 h 112953"/>
                <a:gd name="connsiteX5" fmla="*/ 135810 w 166185"/>
                <a:gd name="connsiteY5" fmla="*/ 112954 h 112953"/>
                <a:gd name="connsiteX6" fmla="*/ 166185 w 166185"/>
                <a:gd name="connsiteY6" fmla="*/ 83019 h 112953"/>
                <a:gd name="connsiteX7" fmla="*/ 166185 w 166185"/>
                <a:gd name="connsiteY7" fmla="*/ 29935 h 112953"/>
                <a:gd name="connsiteX8" fmla="*/ 135810 w 166185"/>
                <a:gd name="connsiteY8" fmla="*/ 0 h 112953"/>
                <a:gd name="connsiteX9" fmla="*/ 67365 w 166185"/>
                <a:gd name="connsiteY9" fmla="*/ 76500 h 112953"/>
                <a:gd name="connsiteX10" fmla="*/ 67365 w 166185"/>
                <a:gd name="connsiteY10" fmla="*/ 35123 h 112953"/>
                <a:gd name="connsiteX11" fmla="*/ 108810 w 166185"/>
                <a:gd name="connsiteY11" fmla="*/ 55878 h 112953"/>
                <a:gd name="connsiteX12" fmla="*/ 67365 w 166185"/>
                <a:gd name="connsiteY12" fmla="*/ 76633 h 1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85" h="112953">
                  <a:moveTo>
                    <a:pt x="135810" y="0"/>
                  </a:moveTo>
                  <a:lnTo>
                    <a:pt x="30375" y="0"/>
                  </a:lnTo>
                  <a:cubicBezTo>
                    <a:pt x="13635" y="0"/>
                    <a:pt x="0" y="13437"/>
                    <a:pt x="0" y="29935"/>
                  </a:cubicBezTo>
                  <a:lnTo>
                    <a:pt x="0" y="83019"/>
                  </a:lnTo>
                  <a:cubicBezTo>
                    <a:pt x="0" y="99517"/>
                    <a:pt x="13635" y="112954"/>
                    <a:pt x="30375" y="112954"/>
                  </a:cubicBezTo>
                  <a:lnTo>
                    <a:pt x="135810" y="112954"/>
                  </a:lnTo>
                  <a:cubicBezTo>
                    <a:pt x="152550" y="112954"/>
                    <a:pt x="166185" y="99517"/>
                    <a:pt x="166185" y="83019"/>
                  </a:cubicBezTo>
                  <a:lnTo>
                    <a:pt x="166185" y="29935"/>
                  </a:lnTo>
                  <a:cubicBezTo>
                    <a:pt x="166185" y="13437"/>
                    <a:pt x="152550" y="0"/>
                    <a:pt x="135810" y="0"/>
                  </a:cubicBezTo>
                  <a:close/>
                  <a:moveTo>
                    <a:pt x="67365" y="76500"/>
                  </a:moveTo>
                  <a:lnTo>
                    <a:pt x="67365" y="35123"/>
                  </a:lnTo>
                  <a:lnTo>
                    <a:pt x="108810" y="55878"/>
                  </a:lnTo>
                  <a:lnTo>
                    <a:pt x="67365" y="76633"/>
                  </a:lnTo>
                  <a:close/>
                </a:path>
              </a:pathLst>
            </a:custGeom>
            <a:solidFill>
              <a:srgbClr val="14336A"/>
            </a:solidFill>
            <a:ln w="0" cap="flat">
              <a:noFill/>
              <a:prstDash val="solid"/>
              <a:miter/>
            </a:ln>
          </p:spPr>
          <p:txBody>
            <a:bodyPr rtlCol="0" anchor="ctr"/>
            <a:lstStyle/>
            <a:p>
              <a:endParaRPr lang="en-GB"/>
            </a:p>
          </p:txBody>
        </p:sp>
      </p:grpSp>
      <p:sp>
        <p:nvSpPr>
          <p:cNvPr id="149" name="Freeform 148">
            <a:hlinkClick r:id="rId8"/>
            <a:extLst>
              <a:ext uri="{FF2B5EF4-FFF2-40B4-BE49-F238E27FC236}">
                <a16:creationId xmlns:a16="http://schemas.microsoft.com/office/drawing/2014/main" id="{027AB409-A3BE-158E-CAC1-4CEDEA4B2093}"/>
              </a:ext>
            </a:extLst>
          </p:cNvPr>
          <p:cNvSpPr/>
          <p:nvPr/>
        </p:nvSpPr>
        <p:spPr>
          <a:xfrm>
            <a:off x="345816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FAD51920-5FF8-94F7-E6B7-DD2430B8C178}"/>
              </a:ext>
            </a:extLst>
          </p:cNvPr>
          <p:cNvSpPr/>
          <p:nvPr/>
        </p:nvSpPr>
        <p:spPr>
          <a:xfrm>
            <a:off x="3539565" y="2813569"/>
            <a:ext cx="143369" cy="126657"/>
          </a:xfrm>
          <a:custGeom>
            <a:avLst/>
            <a:gdLst>
              <a:gd name="connsiteX0" fmla="*/ 89370 w 143369"/>
              <a:gd name="connsiteY0" fmla="*/ 52153 h 126657"/>
              <a:gd name="connsiteX1" fmla="*/ 138915 w 143369"/>
              <a:gd name="connsiteY1" fmla="*/ 0 h 126657"/>
              <a:gd name="connsiteX2" fmla="*/ 120150 w 143369"/>
              <a:gd name="connsiteY2" fmla="*/ 0 h 126657"/>
              <a:gd name="connsiteX3" fmla="*/ 81270 w 143369"/>
              <a:gd name="connsiteY3" fmla="*/ 40977 h 126657"/>
              <a:gd name="connsiteX4" fmla="*/ 51435 w 143369"/>
              <a:gd name="connsiteY4" fmla="*/ 0 h 126657"/>
              <a:gd name="connsiteX5" fmla="*/ 0 w 143369"/>
              <a:gd name="connsiteY5" fmla="*/ 0 h 126657"/>
              <a:gd name="connsiteX6" fmla="*/ 52110 w 143369"/>
              <a:gd name="connsiteY6" fmla="*/ 71710 h 126657"/>
              <a:gd name="connsiteX7" fmla="*/ 0 w 143369"/>
              <a:gd name="connsiteY7" fmla="*/ 126657 h 126657"/>
              <a:gd name="connsiteX8" fmla="*/ 18765 w 143369"/>
              <a:gd name="connsiteY8" fmla="*/ 126657 h 126657"/>
              <a:gd name="connsiteX9" fmla="*/ 60210 w 143369"/>
              <a:gd name="connsiteY9" fmla="*/ 83019 h 126657"/>
              <a:gd name="connsiteX10" fmla="*/ 91935 w 143369"/>
              <a:gd name="connsiteY10" fmla="*/ 126657 h 126657"/>
              <a:gd name="connsiteX11" fmla="*/ 143370 w 143369"/>
              <a:gd name="connsiteY11" fmla="*/ 126657 h 126657"/>
              <a:gd name="connsiteX12" fmla="*/ 89370 w 143369"/>
              <a:gd name="connsiteY12" fmla="*/ 52286 h 126657"/>
              <a:gd name="connsiteX13" fmla="*/ 26460 w 143369"/>
              <a:gd name="connsiteY13" fmla="*/ 13304 h 126657"/>
              <a:gd name="connsiteX14" fmla="*/ 44415 w 143369"/>
              <a:gd name="connsiteY14" fmla="*/ 13304 h 126657"/>
              <a:gd name="connsiteX15" fmla="*/ 116910 w 143369"/>
              <a:gd name="connsiteY15" fmla="*/ 113087 h 126657"/>
              <a:gd name="connsiteX16" fmla="*/ 98955 w 143369"/>
              <a:gd name="connsiteY16" fmla="*/ 113087 h 126657"/>
              <a:gd name="connsiteX17" fmla="*/ 26460 w 143369"/>
              <a:gd name="connsiteY17" fmla="*/ 13304 h 1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369" h="126657">
                <a:moveTo>
                  <a:pt x="89370" y="52153"/>
                </a:moveTo>
                <a:lnTo>
                  <a:pt x="138915" y="0"/>
                </a:lnTo>
                <a:lnTo>
                  <a:pt x="120150" y="0"/>
                </a:lnTo>
                <a:lnTo>
                  <a:pt x="81270" y="40977"/>
                </a:lnTo>
                <a:lnTo>
                  <a:pt x="51435" y="0"/>
                </a:lnTo>
                <a:lnTo>
                  <a:pt x="0" y="0"/>
                </a:lnTo>
                <a:lnTo>
                  <a:pt x="52110" y="71710"/>
                </a:lnTo>
                <a:lnTo>
                  <a:pt x="0" y="126657"/>
                </a:lnTo>
                <a:lnTo>
                  <a:pt x="18765" y="126657"/>
                </a:lnTo>
                <a:lnTo>
                  <a:pt x="60210" y="83019"/>
                </a:lnTo>
                <a:lnTo>
                  <a:pt x="91935" y="126657"/>
                </a:lnTo>
                <a:lnTo>
                  <a:pt x="143370" y="126657"/>
                </a:lnTo>
                <a:lnTo>
                  <a:pt x="89370" y="52286"/>
                </a:lnTo>
                <a:close/>
                <a:moveTo>
                  <a:pt x="26460" y="13304"/>
                </a:moveTo>
                <a:lnTo>
                  <a:pt x="44415" y="13304"/>
                </a:lnTo>
                <a:lnTo>
                  <a:pt x="116910" y="113087"/>
                </a:lnTo>
                <a:lnTo>
                  <a:pt x="98955" y="113087"/>
                </a:lnTo>
                <a:lnTo>
                  <a:pt x="26460" y="13304"/>
                </a:lnTo>
                <a:close/>
              </a:path>
            </a:pathLst>
          </a:custGeom>
          <a:solidFill>
            <a:srgbClr val="14336A"/>
          </a:solidFill>
          <a:ln w="0" cap="flat">
            <a:noFill/>
            <a:prstDash val="solid"/>
            <a:miter/>
          </a:ln>
        </p:spPr>
        <p:txBody>
          <a:bodyPr rtlCol="0" anchor="ctr"/>
          <a:lstStyle/>
          <a:p>
            <a:endParaRPr lang="en-GB"/>
          </a:p>
        </p:txBody>
      </p:sp>
      <p:sp>
        <p:nvSpPr>
          <p:cNvPr id="151" name="Freeform 150">
            <a:hlinkClick r:id="rId9"/>
            <a:extLst>
              <a:ext uri="{FF2B5EF4-FFF2-40B4-BE49-F238E27FC236}">
                <a16:creationId xmlns:a16="http://schemas.microsoft.com/office/drawing/2014/main" id="{496D5C93-8AD6-025F-D2AF-A5218E63D607}"/>
              </a:ext>
            </a:extLst>
          </p:cNvPr>
          <p:cNvSpPr/>
          <p:nvPr/>
        </p:nvSpPr>
        <p:spPr>
          <a:xfrm>
            <a:off x="4223474"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03596741-AE63-AB1D-4107-4A84F982E99F}"/>
              </a:ext>
            </a:extLst>
          </p:cNvPr>
          <p:cNvSpPr/>
          <p:nvPr/>
        </p:nvSpPr>
        <p:spPr>
          <a:xfrm>
            <a:off x="4302720" y="2797604"/>
            <a:ext cx="39419" cy="38848"/>
          </a:xfrm>
          <a:custGeom>
            <a:avLst/>
            <a:gdLst>
              <a:gd name="connsiteX0" fmla="*/ 39420 w 39419"/>
              <a:gd name="connsiteY0" fmla="*/ 19424 h 38848"/>
              <a:gd name="connsiteX1" fmla="*/ 19710 w 39419"/>
              <a:gd name="connsiteY1" fmla="*/ 38849 h 38848"/>
              <a:gd name="connsiteX2" fmla="*/ 0 w 39419"/>
              <a:gd name="connsiteY2" fmla="*/ 19424 h 38848"/>
              <a:gd name="connsiteX3" fmla="*/ 19710 w 39419"/>
              <a:gd name="connsiteY3" fmla="*/ 0 h 38848"/>
              <a:gd name="connsiteX4" fmla="*/ 39420 w 39419"/>
              <a:gd name="connsiteY4" fmla="*/ 19424 h 3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9" h="38848">
                <a:moveTo>
                  <a:pt x="39420" y="19424"/>
                </a:moveTo>
                <a:cubicBezTo>
                  <a:pt x="39420" y="30152"/>
                  <a:pt x="30596" y="38849"/>
                  <a:pt x="19710" y="38849"/>
                </a:cubicBezTo>
                <a:cubicBezTo>
                  <a:pt x="8825" y="38849"/>
                  <a:pt x="0" y="30152"/>
                  <a:pt x="0" y="19424"/>
                </a:cubicBezTo>
                <a:cubicBezTo>
                  <a:pt x="0" y="8697"/>
                  <a:pt x="8825" y="0"/>
                  <a:pt x="19710" y="0"/>
                </a:cubicBezTo>
                <a:cubicBezTo>
                  <a:pt x="30596" y="0"/>
                  <a:pt x="39420" y="8697"/>
                  <a:pt x="39420" y="19424"/>
                </a:cubicBezTo>
                <a:close/>
              </a:path>
            </a:pathLst>
          </a:custGeom>
          <a:solidFill>
            <a:srgbClr val="14336A"/>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29C3463D-D9A9-F4DD-CC4C-86D5261AAAA1}"/>
              </a:ext>
            </a:extLst>
          </p:cNvPr>
          <p:cNvSpPr/>
          <p:nvPr/>
        </p:nvSpPr>
        <p:spPr>
          <a:xfrm>
            <a:off x="4305960" y="2849358"/>
            <a:ext cx="32805" cy="97121"/>
          </a:xfrm>
          <a:custGeom>
            <a:avLst/>
            <a:gdLst>
              <a:gd name="connsiteX0" fmla="*/ 31320 w 32805"/>
              <a:gd name="connsiteY0" fmla="*/ 0 h 97121"/>
              <a:gd name="connsiteX1" fmla="*/ 32805 w 32805"/>
              <a:gd name="connsiteY1" fmla="*/ 1463 h 97121"/>
              <a:gd name="connsiteX2" fmla="*/ 32805 w 32805"/>
              <a:gd name="connsiteY2" fmla="*/ 95658 h 97121"/>
              <a:gd name="connsiteX3" fmla="*/ 31320 w 32805"/>
              <a:gd name="connsiteY3" fmla="*/ 97122 h 97121"/>
              <a:gd name="connsiteX4" fmla="*/ 1485 w 32805"/>
              <a:gd name="connsiteY4" fmla="*/ 97122 h 97121"/>
              <a:gd name="connsiteX5" fmla="*/ 0 w 32805"/>
              <a:gd name="connsiteY5" fmla="*/ 95658 h 97121"/>
              <a:gd name="connsiteX6" fmla="*/ 0 w 32805"/>
              <a:gd name="connsiteY6" fmla="*/ 1463 h 97121"/>
              <a:gd name="connsiteX7" fmla="*/ 1485 w 32805"/>
              <a:gd name="connsiteY7" fmla="*/ 0 h 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5" h="97121">
                <a:moveTo>
                  <a:pt x="31320" y="0"/>
                </a:moveTo>
                <a:cubicBezTo>
                  <a:pt x="32140" y="0"/>
                  <a:pt x="32805" y="655"/>
                  <a:pt x="32805" y="1463"/>
                </a:cubicBezTo>
                <a:lnTo>
                  <a:pt x="32805" y="95658"/>
                </a:lnTo>
                <a:cubicBezTo>
                  <a:pt x="32805" y="96467"/>
                  <a:pt x="32140" y="97122"/>
                  <a:pt x="31320" y="97122"/>
                </a:cubicBezTo>
                <a:lnTo>
                  <a:pt x="1485" y="97122"/>
                </a:lnTo>
                <a:cubicBezTo>
                  <a:pt x="665" y="97122"/>
                  <a:pt x="0" y="96467"/>
                  <a:pt x="0" y="95658"/>
                </a:cubicBezTo>
                <a:lnTo>
                  <a:pt x="0" y="1463"/>
                </a:lnTo>
                <a:cubicBezTo>
                  <a:pt x="0" y="655"/>
                  <a:pt x="665" y="0"/>
                  <a:pt x="1485" y="0"/>
                </a:cubicBezTo>
                <a:close/>
              </a:path>
            </a:pathLst>
          </a:custGeom>
          <a:solidFill>
            <a:srgbClr val="14336A"/>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311DE99E-3E3D-E831-8D25-E65044DE0296}"/>
              </a:ext>
            </a:extLst>
          </p:cNvPr>
          <p:cNvSpPr/>
          <p:nvPr/>
        </p:nvSpPr>
        <p:spPr>
          <a:xfrm>
            <a:off x="4351725" y="2846165"/>
            <a:ext cx="98819" cy="100447"/>
          </a:xfrm>
          <a:custGeom>
            <a:avLst/>
            <a:gdLst>
              <a:gd name="connsiteX0" fmla="*/ 98820 w 98819"/>
              <a:gd name="connsiteY0" fmla="*/ 38849 h 100447"/>
              <a:gd name="connsiteX1" fmla="*/ 98820 w 98819"/>
              <a:gd name="connsiteY1" fmla="*/ 93929 h 100447"/>
              <a:gd name="connsiteX2" fmla="*/ 92205 w 98819"/>
              <a:gd name="connsiteY2" fmla="*/ 100448 h 100447"/>
              <a:gd name="connsiteX3" fmla="*/ 72495 w 98819"/>
              <a:gd name="connsiteY3" fmla="*/ 100448 h 100447"/>
              <a:gd name="connsiteX4" fmla="*/ 65880 w 98819"/>
              <a:gd name="connsiteY4" fmla="*/ 93929 h 100447"/>
              <a:gd name="connsiteX5" fmla="*/ 65880 w 98819"/>
              <a:gd name="connsiteY5" fmla="*/ 48561 h 100447"/>
              <a:gd name="connsiteX6" fmla="*/ 49410 w 98819"/>
              <a:gd name="connsiteY6" fmla="*/ 32330 h 100447"/>
              <a:gd name="connsiteX7" fmla="*/ 32940 w 98819"/>
              <a:gd name="connsiteY7" fmla="*/ 48561 h 100447"/>
              <a:gd name="connsiteX8" fmla="*/ 32940 w 98819"/>
              <a:gd name="connsiteY8" fmla="*/ 93929 h 100447"/>
              <a:gd name="connsiteX9" fmla="*/ 26325 w 98819"/>
              <a:gd name="connsiteY9" fmla="*/ 100448 h 100447"/>
              <a:gd name="connsiteX10" fmla="*/ 6615 w 98819"/>
              <a:gd name="connsiteY10" fmla="*/ 100448 h 100447"/>
              <a:gd name="connsiteX11" fmla="*/ 0 w 98819"/>
              <a:gd name="connsiteY11" fmla="*/ 93929 h 100447"/>
              <a:gd name="connsiteX12" fmla="*/ 0 w 98819"/>
              <a:gd name="connsiteY12" fmla="*/ 9712 h 100447"/>
              <a:gd name="connsiteX13" fmla="*/ 6615 w 98819"/>
              <a:gd name="connsiteY13" fmla="*/ 3193 h 100447"/>
              <a:gd name="connsiteX14" fmla="*/ 26325 w 98819"/>
              <a:gd name="connsiteY14" fmla="*/ 3193 h 100447"/>
              <a:gd name="connsiteX15" fmla="*/ 32940 w 98819"/>
              <a:gd name="connsiteY15" fmla="*/ 9712 h 100447"/>
              <a:gd name="connsiteX16" fmla="*/ 32940 w 98819"/>
              <a:gd name="connsiteY16" fmla="*/ 13837 h 100447"/>
              <a:gd name="connsiteX17" fmla="*/ 62505 w 98819"/>
              <a:gd name="connsiteY17" fmla="*/ 0 h 100447"/>
              <a:gd name="connsiteX18" fmla="*/ 98685 w 98819"/>
              <a:gd name="connsiteY18" fmla="*/ 38849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819" h="100447">
                <a:moveTo>
                  <a:pt x="98820" y="38849"/>
                </a:moveTo>
                <a:lnTo>
                  <a:pt x="98820" y="93929"/>
                </a:lnTo>
                <a:cubicBezTo>
                  <a:pt x="98820" y="97521"/>
                  <a:pt x="95850" y="100448"/>
                  <a:pt x="92205" y="100448"/>
                </a:cubicBezTo>
                <a:lnTo>
                  <a:pt x="72495" y="100448"/>
                </a:lnTo>
                <a:cubicBezTo>
                  <a:pt x="68850" y="100448"/>
                  <a:pt x="65880" y="97521"/>
                  <a:pt x="65880" y="93929"/>
                </a:cubicBezTo>
                <a:lnTo>
                  <a:pt x="65880" y="48561"/>
                </a:lnTo>
                <a:cubicBezTo>
                  <a:pt x="65880" y="39647"/>
                  <a:pt x="58455" y="32330"/>
                  <a:pt x="49410" y="32330"/>
                </a:cubicBezTo>
                <a:cubicBezTo>
                  <a:pt x="40365" y="32330"/>
                  <a:pt x="32940" y="39647"/>
                  <a:pt x="32940" y="48561"/>
                </a:cubicBezTo>
                <a:lnTo>
                  <a:pt x="32940" y="93929"/>
                </a:lnTo>
                <a:cubicBezTo>
                  <a:pt x="32940" y="97521"/>
                  <a:pt x="29970" y="100448"/>
                  <a:pt x="26325" y="100448"/>
                </a:cubicBezTo>
                <a:lnTo>
                  <a:pt x="6615" y="100448"/>
                </a:lnTo>
                <a:cubicBezTo>
                  <a:pt x="2970" y="100448"/>
                  <a:pt x="0" y="97521"/>
                  <a:pt x="0" y="93929"/>
                </a:cubicBezTo>
                <a:lnTo>
                  <a:pt x="0" y="9712"/>
                </a:lnTo>
                <a:cubicBezTo>
                  <a:pt x="0" y="6120"/>
                  <a:pt x="2970" y="3193"/>
                  <a:pt x="6615" y="3193"/>
                </a:cubicBezTo>
                <a:lnTo>
                  <a:pt x="26325" y="3193"/>
                </a:lnTo>
                <a:cubicBezTo>
                  <a:pt x="29970" y="3193"/>
                  <a:pt x="32940" y="6120"/>
                  <a:pt x="32940" y="9712"/>
                </a:cubicBezTo>
                <a:lnTo>
                  <a:pt x="32940" y="13837"/>
                </a:lnTo>
                <a:cubicBezTo>
                  <a:pt x="39555" y="5455"/>
                  <a:pt x="50355" y="0"/>
                  <a:pt x="62505" y="0"/>
                </a:cubicBezTo>
                <a:cubicBezTo>
                  <a:pt x="80595" y="0"/>
                  <a:pt x="98685" y="12905"/>
                  <a:pt x="98685" y="38849"/>
                </a:cubicBezTo>
                <a:close/>
              </a:path>
            </a:pathLst>
          </a:custGeom>
          <a:solidFill>
            <a:srgbClr val="14336A"/>
          </a:solidFill>
          <a:ln w="0" cap="flat">
            <a:noFill/>
            <a:prstDash val="solid"/>
            <a:miter/>
          </a:ln>
        </p:spPr>
        <p:txBody>
          <a:bodyPr rtlCol="0" anchor="ctr"/>
          <a:lstStyle/>
          <a:p>
            <a:endParaRPr lang="en-GB"/>
          </a:p>
        </p:txBody>
      </p:sp>
      <p:cxnSp>
        <p:nvCxnSpPr>
          <p:cNvPr id="160" name="Straight Connector 159">
            <a:extLst>
              <a:ext uri="{FF2B5EF4-FFF2-40B4-BE49-F238E27FC236}">
                <a16:creationId xmlns:a16="http://schemas.microsoft.com/office/drawing/2014/main" id="{F703A58F-24CA-8217-8F5B-A871B62CF6BD}"/>
              </a:ext>
            </a:extLst>
          </p:cNvPr>
          <p:cNvCxnSpPr>
            <a:cxnSpLocks/>
          </p:cNvCxnSpPr>
          <p:nvPr userDrawn="1"/>
        </p:nvCxnSpPr>
        <p:spPr>
          <a:xfrm flipH="1">
            <a:off x="3443387" y="24575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3A1198-A615-326E-7EFA-15A8ADC69091}"/>
              </a:ext>
            </a:extLst>
          </p:cNvPr>
          <p:cNvCxnSpPr>
            <a:cxnSpLocks/>
          </p:cNvCxnSpPr>
          <p:nvPr userDrawn="1"/>
        </p:nvCxnSpPr>
        <p:spPr>
          <a:xfrm flipH="1">
            <a:off x="3443387" y="32703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531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80706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38" name="Slide Number Placeholder 237">
            <a:extLst>
              <a:ext uri="{FF2B5EF4-FFF2-40B4-BE49-F238E27FC236}">
                <a16:creationId xmlns:a16="http://schemas.microsoft.com/office/drawing/2014/main" id="{D05E4AC1-35A5-4B9A-30C7-6A351C4EB165}"/>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9D85492E-3CBD-A27B-E74A-365554DC42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F61E0188-076E-ABD1-3DA6-39D6CD0C4A33}"/>
              </a:ext>
            </a:extLst>
          </p:cNvPr>
          <p:cNvGrpSpPr>
            <a:grpSpLocks noChangeAspect="1"/>
          </p:cNvGrpSpPr>
          <p:nvPr userDrawn="1"/>
        </p:nvGrpSpPr>
        <p:grpSpPr>
          <a:xfrm>
            <a:off x="540000" y="4632363"/>
            <a:ext cx="2787779" cy="234000"/>
            <a:chOff x="638302" y="6272366"/>
            <a:chExt cx="3044222" cy="255525"/>
          </a:xfrm>
        </p:grpSpPr>
        <p:sp>
          <p:nvSpPr>
            <p:cNvPr id="4" name="Freeform 3">
              <a:extLst>
                <a:ext uri="{FF2B5EF4-FFF2-40B4-BE49-F238E27FC236}">
                  <a16:creationId xmlns:a16="http://schemas.microsoft.com/office/drawing/2014/main" id="{041CDC4D-00BB-EDDA-3778-9D15F580A2C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B30E3737-CF8A-4276-9F85-375D480592C7}"/>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F4359590-CC89-B7B1-9F66-1BBCB5A99634}"/>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3FF14D98-5660-E3C0-8ADF-50BBACF192E9}"/>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D767DD7-3EB7-520D-F133-29E674815E2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98EC0C02-644F-AAD9-66F2-71A9D2302AAE}"/>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C70637CB-C307-DA21-3C29-6581456DBE6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A20596-437C-2FED-2BA2-E9C6C5A6BC20}"/>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393C2DA3-532F-6CA1-1343-0B5199EE1C4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B8C587F-642D-872C-9015-E7759351189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206A853-0AB4-B49A-AA4A-7D6ABE1E02D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D3495625-2246-C1F4-358E-F37DFBEAC54D}"/>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176834FD-34EC-BEAB-9B48-42820CC3ABE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0275FC6-E585-4D69-4590-B83FCC6148A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5B2FD3B-4D55-9D23-0D14-CF9F3A616C5A}"/>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8ACD225-8CD2-2608-F5A6-8D8FFFD39977}"/>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34974E3-E73C-C6D8-115A-1910FD82D02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415E0929-A10A-8721-E072-63138E77753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D3904C4D-F459-36CE-CBDE-F3889CAF880B}"/>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8B5FB28E-E1C9-3867-DEDC-BE2365EFEC1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5000BAF-C1FF-2E2C-B2B3-455BBD0C33F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AF1718D-EBF1-C3FE-3FDE-FD0664E538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4DB2603-FB17-37BB-81F0-8CCACEBEF143}"/>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3D5F66DF-A3B7-83AB-1999-3FE71FB12AE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96DB3EB5-5DBF-857C-4BBE-0B64C3A49465}"/>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36EBB4D-4000-B63B-9ECA-0B1306ABD452}"/>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E04A29CF-ACC1-73C7-B586-9BC53946419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150BD12D-3F75-6A4B-F671-A8745DFE96D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4DA9F68-F941-07D7-A037-7D29BAF4886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2AC31EF-40F9-9F88-9D62-BB38FBC2183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42FDAC8B-A66F-9ECF-DA4E-5A2F742E4EB9}"/>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3FD341EC-8320-4E05-E643-7264A789292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A5EE3B4-34B9-EC5A-2AE3-4FEE265FCFCE}"/>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03C269CA-0453-40C9-0A4E-3C8E17234181}"/>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D03CF77-3A6E-7854-BA39-1BF79C3A41A8}"/>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5BB43D9-E50B-A7CC-53C2-F0C87AA063A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AC1AD045-745D-6A3A-748F-1742D82A7410}"/>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047DD6BB-FED5-3E2D-5189-1C1B9561194B}"/>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80F071-B21F-833E-28B5-CF37AC33479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C2B29A-4218-F921-D719-5810486B7681}"/>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06F9D67-6CDB-2656-A569-9F76E5D80E8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F7CB7426-FE85-F1D0-CE0B-868F7C65B1B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795CE36-A650-6A26-BF96-70DEDB7141C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4C26EC2E-9DE2-A3EF-44BF-FE795C4B8D4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94996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s title + 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4999"/>
            <a:ext cx="8070600" cy="757029"/>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930400"/>
            <a:ext cx="8070600" cy="2283139"/>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1258022"/>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1304D07A-5042-64DE-8C43-15F1D74FD2B6}"/>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6FF300D3-06AC-96E7-9E8B-DB46AF6EDE3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28E21664-BE6A-1119-ABF9-B635E718CF6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160B72DF-974E-936E-A603-63FAAEE832B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BE72C67F-5008-94A0-4A40-D88116996470}"/>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45C55FFC-129C-D9B3-FDAD-E7AD4ED4043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203A7CF3-42FC-E4EE-C35F-399684C23A2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D46045D-300D-060F-AF2B-93DE0C1D3FA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A047F995-0687-B894-EFA2-C684D99AB3C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57E056FD-30F7-4747-52F7-AE951A94AE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55226FE-9B75-675E-E3D0-F64DCF2F5FA2}"/>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55E55F1E-833C-1CB6-DCF0-966580750FA2}"/>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A5F03B8-FF99-5D15-90B4-54C33D026FA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4734FFA8-B86E-727E-5D69-D620D95D5CA3}"/>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54C27B0-EC79-BEBF-A5DC-50E47E1365E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D534792-DAFE-71D9-0A5E-F1CBA2960D2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BBA423BF-C85D-2E45-F921-E23126961BB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C7A1A31-8C75-AF1C-5922-4F2176178FB2}"/>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D91C8-A74D-0429-8C5A-8A81E6BDD5E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AA0FF65C-1DF9-425A-D999-EABCFEBFA828}"/>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F62D6F42-414A-48A6-A9CB-D9E269C2993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D30AF619-F910-1A9A-7950-96A178177E5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C063F3F-4AB7-226B-9C09-886800291A0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C66B0545-BE8E-21FC-CA4C-280FFBE92C59}"/>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5CD65B8-4EF5-DE29-B553-E412F9B27B1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9FFC0FA-1E1B-80BF-4148-8D3EC36CDD7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B0B1469C-22CE-58DF-0AAD-AFEF64ED78E5}"/>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86CFB9C-C080-D22F-1FFA-41E63774A49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D3D48D5-4B3F-3E1B-5645-49FFCF9685F1}"/>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C988487-F242-7F5B-6ED0-999DB168D4D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7C86822-8D66-21D7-B96B-ECA6464F9F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64A72D8-8FC3-86AC-2335-01057207FEE4}"/>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40C0A15-06D7-CC5A-ED63-1D9C472CEB1F}"/>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7A3CDB9-8DF0-DAA7-B847-A73E95585096}"/>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7CE3F7A-C4A3-337E-772F-1EDF9FD6A4D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DA894BF-6FB4-2C07-31DD-E51F95C2DC2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4B67829-6CC6-497E-A774-7ADDE8E1507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4C21B89-9DC8-D916-61B7-7560718EC6E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5364A5E3-8012-20E4-1639-4545C0879ED4}"/>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50AC4BA3-34B3-3CD2-B65F-6D273BFD32A7}"/>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F0DC6C-BDBA-EAA5-F6BF-10D3F279BA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DDC6F69-7028-86E5-6316-56FE689D3BFA}"/>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C9A0B1FD-A84E-A614-8F81-B7F2F5E6C1D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2F5D443E-466E-73EA-62AA-25A752F0D7E5}"/>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52040355-1423-9E93-4CA0-1B4962B29E36}"/>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B2E17B2-4067-2D7D-A00E-6D9EFCCEBAD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A9B05709-4EB8-EC7D-5021-364F461D4B7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375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A42B1B80-8BF9-0DC2-28D1-0A7CC170DF69}"/>
              </a:ext>
            </a:extLst>
          </p:cNvPr>
          <p:cNvSpPr>
            <a:spLocks noGrp="1"/>
          </p:cNvSpPr>
          <p:nvPr>
            <p:ph type="sldNum" sz="quarter" idx="13"/>
          </p:nvPr>
        </p:nvSpPr>
        <p:spPr/>
        <p:txBody>
          <a:bodyPr/>
          <a:lstStyle/>
          <a:p>
            <a:fld id="{33DC2AB1-3121-DC42-81EB-8FDD8A73E93A}" type="slidenum">
              <a:rPr lang="en-GB"/>
              <a:pPr/>
              <a:t>‹#›</a:t>
            </a:fld>
            <a:endParaRPr lang="en-GB"/>
          </a:p>
        </p:txBody>
      </p:sp>
      <p:sp>
        <p:nvSpPr>
          <p:cNvPr id="2" name="Freeform 1">
            <a:extLst>
              <a:ext uri="{FF2B5EF4-FFF2-40B4-BE49-F238E27FC236}">
                <a16:creationId xmlns:a16="http://schemas.microsoft.com/office/drawing/2014/main" id="{A5FEBAC4-88DA-FC9F-6BE7-582EA0A1BE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3496B2F8-6A93-8D21-A2DA-E228BD189B3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3595A611-D967-CE14-17D9-6E73802DED3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910FF167-3D04-4F72-6B75-36929DBF8E3D}"/>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522B8366-6F2A-2526-71F9-C06915133761}"/>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E1C16627-259D-5036-90E6-5804258940F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11E8174F-7D6A-7E8A-6277-45609BD0910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F830BA13-FE4E-D1FD-092B-C0E0DF19E3E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813CB25E-5165-947C-06E3-AD37E92903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E9F479B2-1846-8302-86B1-3A5750C6735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5EC16E9-40FF-D7F0-E474-D197C2C87B2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081B8032-D2F9-0C3F-0CF8-79F96E2DDB3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EF9461B1-F067-5671-B1D0-3DD628BF3E3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69932B57-BBFE-C46B-17D4-3C697B64A5F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8C8E5D1D-2EEC-19A4-DFFB-85E4D6E7077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925966C-43A9-1DA0-D3D8-3EF0BA352EF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DE059A0-49A7-1C56-D248-6349AEC0ECC9}"/>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98EA9D3-48AC-0ADF-C778-CAAF85F1F74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E1965400-C5A8-2E0A-18CC-D94F1323DFC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4BA6345-4B67-BB17-E152-8D9CADDEA352}"/>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E01C4B9-D3A0-EA12-23C9-24FB8FCFCCB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2FD8F0A8-2AFC-3A4E-8F50-D19DB109C72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D81B0D04-DA2A-65E5-FB38-90FEA996384A}"/>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0CDAE28-9DE5-5449-AC87-AEBB827DF6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E9B08B0B-0B41-9594-F657-E546DBCB758F}"/>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5B85DB29-AB15-08B9-E04B-6763D81F584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474C2A5-089F-835A-1363-E8134404677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2130504-66CE-02A9-D350-98E0F6BEB13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7517A64-DB88-721E-B5EC-DA611B71C24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D272A52-5514-1CA6-C0A0-52BB9D102AD7}"/>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5F6366A-5D61-0D1C-7B67-1E5BA23BD00C}"/>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C479E708-003E-D3CD-3D9C-D5C8B5CFC2E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CDE9B5F8-2A40-AEE0-723D-E86D1747295B}"/>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B5C68A3-FF63-9860-F26A-5EE24921F7D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8B005B5D-ABA8-7F13-3026-5FFF242F521C}"/>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E10870B6-75A5-F43A-6431-55716A4EF23E}"/>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4AFA86CA-1B81-206F-79F4-9228FC97BF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CEABDDE-C466-F7AD-3C80-9122D4AEE0E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1E9EA99B-B24D-BBC8-8A67-30B5C8114FA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4943E5C6-2A7C-94C0-623B-B1EE4018EE66}"/>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1EEDC94-FFC8-CB8D-4E57-E86955ABDEFE}"/>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A7106F8-812C-6745-1ED3-918B4232000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2244B34-9286-E3D2-6E7F-0706D6D945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742CC96-FDCF-06D1-7EF0-96F7DA7E0EE7}"/>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677D6F5-0627-0F15-573E-55DDBEFF1C4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5788BE6D-B8FC-98BB-58AA-4146FA11273A}"/>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77024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lef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1"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41148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4114800" y="1065796"/>
            <a:ext cx="4495801" cy="3147743"/>
          </a:xfrm>
        </p:spPr>
        <p:txBody>
          <a:bodyPr>
            <a:noAutofit/>
          </a:bodyPr>
          <a:lstStyle>
            <a:lvl1pPr marL="126000" indent="-126000">
              <a:defRPr/>
            </a:lvl1pPr>
            <a:lvl2pPr marL="252000" indent="-126000">
              <a:defRPr/>
            </a:lvl2pPr>
            <a:lvl3pPr marL="378000" indent="-126000">
              <a:defRPr/>
            </a:lvl3pPr>
            <a:lvl4pPr marL="504000" indent="-126000">
              <a:defRPr/>
            </a:lvl4pPr>
            <a:lvl5pPr marL="630000" indent="-126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3" name="Slide Number Placeholder 2">
            <a:extLst>
              <a:ext uri="{FF2B5EF4-FFF2-40B4-BE49-F238E27FC236}">
                <a16:creationId xmlns:a16="http://schemas.microsoft.com/office/drawing/2014/main" id="{AD1CD997-94AA-E579-10B8-5051D3DC11D1}"/>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4" name="Freeform 3">
            <a:extLst>
              <a:ext uri="{FF2B5EF4-FFF2-40B4-BE49-F238E27FC236}">
                <a16:creationId xmlns:a16="http://schemas.microsoft.com/office/drawing/2014/main" id="{CD906B70-1C08-742C-4BCD-2EA2FC912E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12FB515-F5B3-2D3B-8FF4-243588B9F9D6}"/>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BFBFAEB4-065D-68F5-0142-EAA9956E4A45}"/>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11D49B90-21B6-D1E9-051C-8B13BD466ECE}"/>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825BEAA-DC15-A893-549F-AB29FCF2305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EF3920F-26CC-5A82-D39B-2F3B9FAFE15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DDEE1A5-C657-3D5A-F855-0A82C7BE798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B6E90BC3-636C-0932-2D57-C7F46BAADC8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7AE966CC-89CB-43D5-872D-AC70E31FA72F}"/>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D0F71EF-92E8-2FAA-61F9-63DDDBA3252E}"/>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52AD3CD-D445-0159-B3B1-9F8E58FCF81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87300DB6-F233-CCCB-E20B-A8EC623728F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09F2ACE-598B-2249-E96E-8F6720E5ACF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1C4C7B46-08CA-0B56-C28E-663CC070510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F4242BF1-8D10-088D-210A-0CC74F779AB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0D0A8A85-D61B-1B9D-BB61-B7A3E45BFD2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B8E8F74-B71F-A3A5-5819-D76EF1A77C5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98BD919A-054F-F4EC-7DE8-727FF5C49490}"/>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7656121-BB5E-85D0-0A70-7228D6925CF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FA85A0F-79F7-FBBC-9226-4D46745BD70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5A5BECF1-5599-F498-336B-95A00D3AD81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3B1A178-7082-D64D-5B0B-3003F073EF50}"/>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5981F15-1C14-B69A-019B-AD35355A54E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238ED6B-EB59-E971-CD6E-D80287D14BC6}"/>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E58C0EE9-4C5D-6F6E-DC6C-00726069FFB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B7AD4592-947C-9875-13C3-7C6E67E7911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ADD203A-92A8-2E2F-8F8A-6876C574FE2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FAEAEFC-8CA0-6B97-8884-52C272F8868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DF05A78-151C-1A30-8A19-664A34D892A7}"/>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EE20520F-0E8F-A6F3-6613-A33391CD83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211A23C-E53D-0153-36B7-72C88D270CA8}"/>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04654CD-F6D3-1743-B04C-26AA0C6901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0FCEB0A8-9E1F-7009-A714-F564CA94B60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C0735822-2EB6-3856-85E7-DA26855D847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8A11344C-A4F7-A0B5-6973-52551DE0BC2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18B6D291-3E8B-F8DD-398B-5CF9073A940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2FA7E016-C34F-74A2-D7EF-8EBA9AC295E6}"/>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FB4E383-C92E-99DE-F691-827B2013239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0368279B-181A-59B9-9922-0A3A316B0D4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B6040D6-8A16-5CE4-268D-C96B40E766F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7222C10-DC39-3AB8-2EDE-B0702DE48E8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33BF6C7-CA90-75F9-9E96-34BCFBD48CF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2EA09037-8FEE-11F3-0782-ECB188E55140}"/>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178CFCC3-2673-6D86-8A1E-01C9F5132FFD}"/>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D49C48D3-1057-AFF6-C75D-7585AF214602}"/>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8DEFC6E9-2E7C-E787-E7EB-636A975C488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5930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5544000"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0" y="1065796"/>
            <a:ext cx="4495801" cy="314774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4" name="Slide Number Placeholder 3">
            <a:extLst>
              <a:ext uri="{FF2B5EF4-FFF2-40B4-BE49-F238E27FC236}">
                <a16:creationId xmlns:a16="http://schemas.microsoft.com/office/drawing/2014/main" id="{26346218-F4D3-C649-676E-76D4D85A76AA}"/>
              </a:ext>
            </a:extLst>
          </p:cNvPr>
          <p:cNvSpPr>
            <a:spLocks noGrp="1"/>
          </p:cNvSpPr>
          <p:nvPr>
            <p:ph type="sldNum" sz="quarter" idx="14"/>
          </p:nvPr>
        </p:nvSpPr>
        <p:spPr/>
        <p:txBody>
          <a:bodyPr/>
          <a:lstStyle/>
          <a:p>
            <a:fld id="{33DC2AB1-3121-DC42-81EB-8FDD8A73E93A}" type="slidenum">
              <a:rPr lang="en-GB"/>
              <a:pPr/>
              <a:t>‹#›</a:t>
            </a:fld>
            <a:endParaRPr lang="en-GB"/>
          </a:p>
        </p:txBody>
      </p:sp>
      <p:sp>
        <p:nvSpPr>
          <p:cNvPr id="3" name="Freeform 2">
            <a:extLst>
              <a:ext uri="{FF2B5EF4-FFF2-40B4-BE49-F238E27FC236}">
                <a16:creationId xmlns:a16="http://schemas.microsoft.com/office/drawing/2014/main" id="{FAD272DC-DFF6-15C3-E46C-743159638DAA}"/>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876CDB87-A06B-08FF-7FE8-0F09FFACF8C5}"/>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D52942B5-3F62-A4CC-C8DF-62515385706D}"/>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53CDD50-D306-25E1-F221-79CE159EFBF6}"/>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82A1405-EE6D-593D-0E78-7BF6740D1E4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D05DBB79-D3BF-1087-D222-D3E2F6FE54A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0486FB-CC4D-FEE5-2980-2651970E5AED}"/>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6605A48A-B2B1-5CFC-51B6-415D9497BE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83DC17A8-0A4E-2774-061D-8140570EC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33964522-AD15-EFE8-23FF-BB5399984A4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6A9ACC21-6878-42C0-06F2-44EF879DBB5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147E28D6-A24E-CACA-0749-B4C3B1419F4F}"/>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5CDFE65E-4AEB-6C7A-C314-93995892DB8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14A7AF9-C453-B96E-8A1D-A9027A3CD61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36E667C3-9042-75A2-16C6-99168FCC90B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30B24E1-777B-7786-877D-3C2FB8E659F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70493-F21E-8260-5499-BF9CC3A04C13}"/>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BB256FC6-5F29-BD71-B1D1-6EB24E2159F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AD54A5D9-AFD7-77F9-B5C1-B26D907EB84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389A4A3-49DC-AA34-4B55-63B2CF25DEE4}"/>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AAC4C2B-D2BD-2839-2F8A-6D85030BBF4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992D8A5A-6679-FA35-78AA-1FA23B786CD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C6A7313-1BBF-065A-A193-F59EA7AFC46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2CE3BBC-977D-2B8C-C6A6-5FE693C5C33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539FFF6-CF7F-109D-E3C3-0BA46554682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A7FD586-EB76-3F84-0930-31A0B2B92C16}"/>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D94C6F13-8627-65C8-8B47-928D42B7BB9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9958EF7-764A-2547-086A-D532270801E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A9823A04-5E74-E3B1-8AD4-C3FF82EEBEB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06DC05-97FE-D1D4-D6EE-74BB13E5B45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83CC7EF-1213-324D-9EBA-9348BC932D0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BE4CF12-F1D3-40B4-DAB5-E5D0B5C2FE1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3714A542-0105-8B0F-7EBA-1400E778B8B0}"/>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EB485CE-26B8-9952-C569-2369EF52170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0E2D391-9264-4017-5391-57AA87F3951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521C660-1304-5E7F-675A-859D9308686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62920CC-51A3-D39F-8DF0-E5B1C116C4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4310585-4FD1-405F-C183-D476E3CF5905}"/>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E3C0B94-8CB1-047E-AFE1-FF9E0FA9D8B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F4FD4B3-7CC9-4AC8-46CC-B5A4A6A1FD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1EE32E-3658-C423-7778-330EE368885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9924FED-242D-F822-7766-50460B0A9008}"/>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1146386D-E48B-2029-DAFD-B5835CB1205D}"/>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EED0E302-A52B-13C6-7ADF-832E967F56B9}"/>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797C8C5F-B380-6EDC-9D2F-7F93A684549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2FC874-C54B-21C0-2ADF-47A0B937C7D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62033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86AB22-F9E5-9F39-A9BB-79C06504A6A0}"/>
              </a:ext>
            </a:extLst>
          </p:cNvPr>
          <p:cNvGrpSpPr/>
          <p:nvPr/>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9EDC0C81-C24A-617B-8478-73D1FA616492}"/>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A456977B-0DF3-39DB-5C16-D4B456A60583}"/>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D7B42A4E-C520-8C74-1A05-378167E17DEF}"/>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1" y="1459129"/>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Master text styles</a:t>
            </a:r>
          </a:p>
        </p:txBody>
      </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6" name="Text Placeholder 41">
            <a:extLst>
              <a:ext uri="{FF2B5EF4-FFF2-40B4-BE49-F238E27FC236}">
                <a16:creationId xmlns:a16="http://schemas.microsoft.com/office/drawing/2014/main" id="{EF2E8C46-E4DD-B351-2AAA-4913060E3BF7}"/>
              </a:ext>
            </a:extLst>
          </p:cNvPr>
          <p:cNvSpPr>
            <a:spLocks noGrp="1"/>
          </p:cNvSpPr>
          <p:nvPr>
            <p:ph type="body" sz="quarter" idx="13"/>
          </p:nvPr>
        </p:nvSpPr>
        <p:spPr>
          <a:xfrm>
            <a:off x="540001" y="1969246"/>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Master text styles</a:t>
            </a:r>
          </a:p>
        </p:txBody>
      </p:sp>
      <p:sp>
        <p:nvSpPr>
          <p:cNvPr id="10" name="Text Placeholder 41">
            <a:extLst>
              <a:ext uri="{FF2B5EF4-FFF2-40B4-BE49-F238E27FC236}">
                <a16:creationId xmlns:a16="http://schemas.microsoft.com/office/drawing/2014/main" id="{513E76DC-0042-1404-FE67-8B45BE570B5B}"/>
              </a:ext>
            </a:extLst>
          </p:cNvPr>
          <p:cNvSpPr>
            <a:spLocks noGrp="1"/>
          </p:cNvSpPr>
          <p:nvPr>
            <p:ph type="body" sz="quarter" idx="14"/>
          </p:nvPr>
        </p:nvSpPr>
        <p:spPr>
          <a:xfrm>
            <a:off x="540001" y="2479363"/>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Master text styles</a:t>
            </a:r>
          </a:p>
        </p:txBody>
      </p:sp>
      <p:sp>
        <p:nvSpPr>
          <p:cNvPr id="11" name="Text Placeholder 41">
            <a:extLst>
              <a:ext uri="{FF2B5EF4-FFF2-40B4-BE49-F238E27FC236}">
                <a16:creationId xmlns:a16="http://schemas.microsoft.com/office/drawing/2014/main" id="{1FFEAB1B-22D7-1913-ED51-536EF6869050}"/>
              </a:ext>
            </a:extLst>
          </p:cNvPr>
          <p:cNvSpPr>
            <a:spLocks noGrp="1"/>
          </p:cNvSpPr>
          <p:nvPr>
            <p:ph type="body" sz="quarter" idx="15"/>
          </p:nvPr>
        </p:nvSpPr>
        <p:spPr>
          <a:xfrm>
            <a:off x="540001" y="2989480"/>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Master text styles</a:t>
            </a:r>
          </a:p>
        </p:txBody>
      </p:sp>
      <p:sp>
        <p:nvSpPr>
          <p:cNvPr id="12" name="Text Placeholder 41">
            <a:extLst>
              <a:ext uri="{FF2B5EF4-FFF2-40B4-BE49-F238E27FC236}">
                <a16:creationId xmlns:a16="http://schemas.microsoft.com/office/drawing/2014/main" id="{DD0CB0F2-3308-E2D0-9661-9933AC26AA09}"/>
              </a:ext>
            </a:extLst>
          </p:cNvPr>
          <p:cNvSpPr>
            <a:spLocks noGrp="1"/>
          </p:cNvSpPr>
          <p:nvPr>
            <p:ph type="body" sz="quarter" idx="16"/>
          </p:nvPr>
        </p:nvSpPr>
        <p:spPr>
          <a:xfrm>
            <a:off x="540001" y="3499595"/>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Master text styles</a:t>
            </a:r>
          </a:p>
        </p:txBody>
      </p:sp>
      <p:grpSp>
        <p:nvGrpSpPr>
          <p:cNvPr id="21" name="Graphic 19">
            <a:extLst>
              <a:ext uri="{FF2B5EF4-FFF2-40B4-BE49-F238E27FC236}">
                <a16:creationId xmlns:a16="http://schemas.microsoft.com/office/drawing/2014/main" id="{4C40EBF3-9B57-CF17-507A-7CFCE6C9D1F3}"/>
              </a:ext>
            </a:extLst>
          </p:cNvPr>
          <p:cNvGrpSpPr>
            <a:grpSpLocks noChangeAspect="1"/>
          </p:cNvGrpSpPr>
          <p:nvPr/>
        </p:nvGrpSpPr>
        <p:grpSpPr>
          <a:xfrm>
            <a:off x="540000" y="4635262"/>
            <a:ext cx="2786400" cy="228200"/>
            <a:chOff x="493485" y="5371918"/>
            <a:chExt cx="2328386" cy="190690"/>
          </a:xfrm>
        </p:grpSpPr>
        <p:sp>
          <p:nvSpPr>
            <p:cNvPr id="22" name="Freeform 21">
              <a:extLst>
                <a:ext uri="{FF2B5EF4-FFF2-40B4-BE49-F238E27FC236}">
                  <a16:creationId xmlns:a16="http://schemas.microsoft.com/office/drawing/2014/main" id="{520178BC-406D-2456-F103-E653E0609B49}"/>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14336A"/>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66ED3DD-C4C1-AFE3-A853-5D4EB350D673}"/>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14336A"/>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CE3938-C123-78F7-5A22-F377F3BC57C3}"/>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14336A"/>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78374971-E821-2E9B-9D66-35D955829CF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2DDC948-D36A-7C57-3D9C-E04379205242}"/>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14336A"/>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C83E18ED-A3A5-08EA-46CC-D85348981801}"/>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14336A"/>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3915B84E-6D4A-B73F-D2A7-813B0F78BF38}"/>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14336A"/>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9CEA934-7EB6-1641-9297-609CD3F8E20D}"/>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87BE587-8524-2A82-AEC6-D646D6891A4C}"/>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5C5D757-DA42-3F11-3877-1A5C34877B2F}"/>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14336A"/>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0ECE1AB0-0007-AF99-270C-F322801A80F0}"/>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425AD06-F874-6238-F1D8-AF0DBA876CDE}"/>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9F0C425-F6E0-3582-CFA7-D046B939F5C5}"/>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14336A"/>
            </a:solidFill>
            <a:ln w="0"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D78A3CB-C76F-9D22-EDCA-E79E85C3E85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685B939-3A7E-BA9F-16ED-2C0B42BAE0AB}"/>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7375AFF-EC84-DC58-0CE5-FAA9A84BB22C}"/>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ACB1E474-D7F6-592B-5C8C-FA5C8DE5530F}"/>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26C105B-DFF9-EE9C-B4D9-7AED5800C73B}"/>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A7E8A0B-86BF-D75F-B636-9823AF8CBE30}"/>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40D7752-24FB-6D7E-042D-1636538525FD}"/>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992B105C-2D19-A3C1-6357-D1CEAF515352}"/>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EBC7BCA2-C0D6-DCB5-195F-8DAA65077291}"/>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756C0962-F674-F4F1-A55A-108CDED4423C}"/>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EB6034F0-7ED4-D15F-D287-34EEA364DEB4}"/>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B6638422-5685-2500-06D6-BC42814E7248}"/>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E90C0602-EC51-D137-A133-328203A98664}"/>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35AA1F7-6F2D-F22F-A730-11C441C2A88C}"/>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6916161D-9B26-97FB-2012-7D878DF912C1}"/>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879D7073-50FF-FD21-E197-D4B8E4143F6D}"/>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6483D746-8438-37E5-72AF-83D1B4328E22}"/>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ED13296B-B348-B813-F724-A3B9BC2354E4}"/>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886EC5B7-F621-B91F-3D0C-7EE92FBDFD69}"/>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EAB7DEAF-1F30-54F3-4721-7F507166E092}"/>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7D5851-707A-D268-1E96-1BDFE612BE34}"/>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A773DB9C-16BF-23DE-E3CA-9BB8D4020A9F}"/>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173E624D-5C4E-50AD-F8BA-3E8A55BAF087}"/>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775A23F0-2EA7-7CE1-F6A6-3E1DBFBC69BA}"/>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7609997F-0731-9680-7033-15A9D5B65B68}"/>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CB0EFCFC-D5E7-7712-AB3C-835CA94A02A3}"/>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CC7A37A-D60D-632C-FE25-78622A5A998E}"/>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14336A"/>
            </a:solidFill>
            <a:ln w="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7DA465B-4609-BAC7-C57D-33EA12A5864D}"/>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14336A"/>
            </a:solidFill>
            <a:ln w="0"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C86ABA20-DAF5-BB01-8CD3-A49F40B9017D}"/>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14336A"/>
            </a:solidFill>
            <a:ln w="0"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CF8B0D50-8211-70CA-B221-370C831C7E12}"/>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6B59E778-7591-056C-0171-0D75CFC9DC0C}"/>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FD214AEE-896E-96B7-81BC-ABCD6E4E2B76}"/>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FFFFFF"/>
            </a:solidFill>
            <a:ln w="0"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7265A2CA-F458-19E1-449C-2349DBDBF1F6}"/>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FFFFFF"/>
            </a:solidFill>
            <a:ln w="0"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6A74F0BA-1339-D3ED-CAFA-C1C92DB840A5}"/>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FFFFFF"/>
            </a:solidFill>
            <a:ln w="0"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D2EA7C3B-E07F-8214-B08E-3FA2716BE34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C21DEF00-661B-DC26-3A64-679610B46A3F}"/>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FFFFFF"/>
            </a:solidFill>
            <a:ln w="0"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C3DD036D-AD67-D22C-2B4A-69D51826F8DA}"/>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FFFFFF"/>
            </a:solidFill>
            <a:ln w="0"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B3FD605-4E82-7095-91FC-394B1DCD55B5}"/>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FFFFFF"/>
            </a:solidFill>
            <a:ln w="0"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66CB7C1F-64D3-B9BD-0F04-92072466B3AF}"/>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6E963534-16F0-BAB7-F32D-4633F26FE88B}"/>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F19BA62-A6B1-6D3C-6988-28FFB86B3BF3}"/>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FFFFFF"/>
            </a:solidFill>
            <a:ln w="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5C1FC1C9-1F21-1994-8E37-D3931C77DCCC}"/>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39D62E44-76BC-EEB6-857D-2DD3098D237C}"/>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C79A5B10-7F0B-9E52-7FDC-29EE5B83AD78}"/>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4FA0D0B-C9C9-6469-3D6D-015C094C633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045AF65C-6EB7-627A-BF9A-247F510D3251}"/>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4491D265-6FF8-5276-DC7C-684A569DBAF9}"/>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4658744A-71DE-6067-B073-B65A40975194}"/>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4F640F43-C7C9-1A7A-6930-2F8A8D7A02A0}"/>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52663FB8-A655-AB1A-80E9-7AC4D5C51512}"/>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D24B1DB7-8DA2-6D10-AB54-6CBB52C5A0B1}"/>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0D33E29C-9CC6-A98A-9DD6-7A58E896AD06}"/>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81747F4F-FFF4-F46B-7496-43332FFE2F3D}"/>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5CA023CD-FDE7-C409-6540-4CE84B66366E}"/>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189CA7F7-39DF-FAA7-3EC7-02C983A4D351}"/>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683AD929-921D-DAA6-E08D-97806D7A974B}"/>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F3E0A88D-3724-9F30-ACBE-E4639DF753A8}"/>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57427EA1-5D58-36D6-AFB4-7713FD594BF1}"/>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32ACA6AF-0A03-50F1-1EE8-48DD3CDCBEC0}"/>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CE181F4F-6D49-AA30-3F6F-61EE5F5C4E94}"/>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F397014E-BA09-F64F-2EBB-CDBA91205A5D}"/>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1CD2EB4D-EDFA-7D31-CEE5-210666C0EF4F}"/>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CDC5FA3B-1E9B-ADE4-836A-7713021C4B30}"/>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9FA5DE2A-F33F-8974-2333-BD8C14FD7EEE}"/>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7AA35899-F362-022D-9A61-18C62B27AC78}"/>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C2884934-65DC-762A-7331-7D024E1423BD}"/>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4A5E9D5A-B8CF-D6B8-AD18-EDBABCE6B86D}"/>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CC8B57D4-BE18-1190-2E0B-9CB701C1AD1F}"/>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A4DAA64C-71A9-5537-4C37-91E278E82D37}"/>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45B824F1-735D-1885-2F20-9DF1FEFDF7A8}"/>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35F1C0F9-26E1-12D0-A5B9-72AE6402B971}"/>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FFFFFF"/>
            </a:solidFill>
            <a:ln w="0"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id="{A3087893-AAA2-C9B0-88A6-92FEB51EE984}"/>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FFFFFF"/>
            </a:solidFill>
            <a:ln w="0" cap="flat">
              <a:noFill/>
              <a:prstDash val="solid"/>
              <a:miter/>
            </a:ln>
          </p:spPr>
          <p:txBody>
            <a:bodyPr rtlCol="0" anchor="ctr"/>
            <a:lstStyle/>
            <a:p>
              <a:endParaRPr lang="en-GB"/>
            </a:p>
          </p:txBody>
        </p:sp>
        <p:sp>
          <p:nvSpPr>
            <p:cNvPr id="172" name="Freeform 171">
              <a:extLst>
                <a:ext uri="{FF2B5EF4-FFF2-40B4-BE49-F238E27FC236}">
                  <a16:creationId xmlns:a16="http://schemas.microsoft.com/office/drawing/2014/main" id="{EE5B0A36-0B45-19EE-DB9E-BF53C86CF0A6}"/>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FFFFFF"/>
            </a:solidFill>
            <a:ln w="0" cap="flat">
              <a:noFill/>
              <a:prstDash val="solid"/>
              <a:miter/>
            </a:ln>
          </p:spPr>
          <p:txBody>
            <a:bodyPr rtlCol="0" anchor="ctr"/>
            <a:lstStyle/>
            <a:p>
              <a:endParaRPr lang="en-GB"/>
            </a:p>
          </p:txBody>
        </p:sp>
        <p:sp>
          <p:nvSpPr>
            <p:cNvPr id="173" name="Freeform 172">
              <a:extLst>
                <a:ext uri="{FF2B5EF4-FFF2-40B4-BE49-F238E27FC236}">
                  <a16:creationId xmlns:a16="http://schemas.microsoft.com/office/drawing/2014/main" id="{0840FD61-EE96-4E05-BFE7-92FEB0F58B0E}"/>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4" name="Freeform 173">
              <a:extLst>
                <a:ext uri="{FF2B5EF4-FFF2-40B4-BE49-F238E27FC236}">
                  <a16:creationId xmlns:a16="http://schemas.microsoft.com/office/drawing/2014/main" id="{8773D1D1-B9C8-231D-FAA7-2E7285A366DF}"/>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grpSp>
      <p:sp>
        <p:nvSpPr>
          <p:cNvPr id="176" name="Slide Number Placeholder 175">
            <a:extLst>
              <a:ext uri="{FF2B5EF4-FFF2-40B4-BE49-F238E27FC236}">
                <a16:creationId xmlns:a16="http://schemas.microsoft.com/office/drawing/2014/main" id="{A1097F07-D90E-3DD9-DA87-85C5F4D1655E}"/>
              </a:ext>
            </a:extLst>
          </p:cNvPr>
          <p:cNvSpPr>
            <a:spLocks noGrp="1"/>
          </p:cNvSpPr>
          <p:nvPr>
            <p:ph type="sldNum" sz="quarter" idx="17"/>
          </p:nvPr>
        </p:nvSpPr>
        <p:spPr/>
        <p:txBody>
          <a:bodyPr/>
          <a:lstStyle>
            <a:lvl1pPr>
              <a:defRPr>
                <a:solidFill>
                  <a:schemeClr val="bg1"/>
                </a:solidFill>
              </a:defRPr>
            </a:lvl1pPr>
          </a:lstStyle>
          <a:p>
            <a:fld id="{33DC2AB1-3121-DC42-81EB-8FDD8A73E93A}" type="slidenum">
              <a:rPr lang="en-GB"/>
              <a:pPr/>
              <a:t>‹#›</a:t>
            </a:fld>
            <a:endParaRPr lang="en-GB"/>
          </a:p>
        </p:txBody>
      </p:sp>
      <p:grpSp>
        <p:nvGrpSpPr>
          <p:cNvPr id="9" name="Group 8">
            <a:extLst>
              <a:ext uri="{FF2B5EF4-FFF2-40B4-BE49-F238E27FC236}">
                <a16:creationId xmlns:a16="http://schemas.microsoft.com/office/drawing/2014/main" id="{C7F37C50-77DE-1C0C-DDC9-D47929D2295A}"/>
              </a:ext>
            </a:extLst>
          </p:cNvPr>
          <p:cNvGrpSpPr/>
          <p:nvPr userDrawn="1"/>
        </p:nvGrpSpPr>
        <p:grpSpPr>
          <a:xfrm>
            <a:off x="1179635" y="0"/>
            <a:ext cx="7577994" cy="4381500"/>
            <a:chOff x="1572846" y="0"/>
            <a:chExt cx="10154512" cy="5871210"/>
          </a:xfrm>
          <a:solidFill>
            <a:schemeClr val="bg2">
              <a:alpha val="30000"/>
            </a:schemeClr>
          </a:solidFill>
        </p:grpSpPr>
        <p:sp>
          <p:nvSpPr>
            <p:cNvPr id="13" name="Freeform 12">
              <a:extLst>
                <a:ext uri="{FF2B5EF4-FFF2-40B4-BE49-F238E27FC236}">
                  <a16:creationId xmlns:a16="http://schemas.microsoft.com/office/drawing/2014/main" id="{E4BF513A-F10E-08B3-F284-9CFF015DDF13}"/>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11EA638-2FDE-48E9-2693-39C845026294}"/>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6A10FA14-75F7-90AE-0AFB-FC4F3E08E06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6" name="Freeform 15">
            <a:extLst>
              <a:ext uri="{FF2B5EF4-FFF2-40B4-BE49-F238E27FC236}">
                <a16:creationId xmlns:a16="http://schemas.microsoft.com/office/drawing/2014/main" id="{060C10FE-A040-526F-8518-DAE84DED1D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Tree>
    <p:extLst>
      <p:ext uri="{BB962C8B-B14F-4D97-AF65-F5344CB8AC3E}">
        <p14:creationId xmlns:p14="http://schemas.microsoft.com/office/powerpoint/2010/main" val="870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title">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userDrawn="1"/>
        </p:nvGrpSpPr>
        <p:grpSpPr>
          <a:xfrm>
            <a:off x="1179635" y="0"/>
            <a:ext cx="7577994" cy="4381500"/>
            <a:chOff x="1572846" y="0"/>
            <a:chExt cx="10154512" cy="5871210"/>
          </a:xfrm>
          <a:solidFill>
            <a:schemeClr val="bg1">
              <a:alpha val="5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62D0A91F-FA30-7869-989C-729EF0351B0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478727" y="1677943"/>
            <a:ext cx="8232528" cy="492443"/>
          </a:xfrm>
        </p:spPr>
        <p:txBody>
          <a:bodyPr anchor="b" anchorCtr="0">
            <a:noAutofit/>
          </a:bodyPr>
          <a:lstStyle>
            <a:lvl1pPr algn="ctr">
              <a:defRPr sz="3200">
                <a:solidFill>
                  <a:schemeClr val="bg1"/>
                </a:solidFill>
              </a:defRPr>
            </a:lvl1pPr>
          </a:lstStyle>
          <a:p>
            <a:r>
              <a:rPr lang="en-GB"/>
              <a:t>Click to edit section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478727" y="2294447"/>
            <a:ext cx="8232528" cy="270715"/>
          </a:xfrm>
          <a:prstGeom prst="rect">
            <a:avLst/>
          </a:prstGeom>
        </p:spPr>
        <p:txBody>
          <a:bodyPr lIns="0" tIns="0" rIns="0" bIns="0">
            <a:noAutofit/>
          </a:bodyPr>
          <a:lstStyle>
            <a:lvl1pPr marL="0" indent="0" algn="ct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88" name="Graphic 4">
            <a:extLst>
              <a:ext uri="{FF2B5EF4-FFF2-40B4-BE49-F238E27FC236}">
                <a16:creationId xmlns:a16="http://schemas.microsoft.com/office/drawing/2014/main" id="{F3416654-D107-1E2A-AE64-29DA93494D1F}"/>
              </a:ext>
            </a:extLst>
          </p:cNvPr>
          <p:cNvGrpSpPr>
            <a:grpSpLocks noChangeAspect="1"/>
          </p:cNvGrpSpPr>
          <p:nvPr userDrawn="1"/>
        </p:nvGrpSpPr>
        <p:grpSpPr>
          <a:xfrm>
            <a:off x="540000" y="4632363"/>
            <a:ext cx="2787779" cy="234000"/>
            <a:chOff x="638302" y="6272366"/>
            <a:chExt cx="3044222" cy="255525"/>
          </a:xfrm>
        </p:grpSpPr>
        <p:sp>
          <p:nvSpPr>
            <p:cNvPr id="89" name="Freeform 88">
              <a:extLst>
                <a:ext uri="{FF2B5EF4-FFF2-40B4-BE49-F238E27FC236}">
                  <a16:creationId xmlns:a16="http://schemas.microsoft.com/office/drawing/2014/main" id="{91AAB7AC-85C0-9634-D12B-01B1BFFA5AD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082079B8-16AF-613B-5378-5ADBA23747F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73AF5AB8-C4F7-E025-97E2-824DAD97126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F7B5636A-CDF2-9AA4-CB8B-FFD53F22E1F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77778D8D-7D2E-D727-90BD-E6663001BA2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0D8A78C2-61DF-EDD7-AFC1-E195CFBB9F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472E3A58-06C4-0F51-D805-3C51A026FF5A}"/>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85E5C0DD-22A1-7A5B-75AA-B6C817146DF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8D4CDD97-9629-4C36-C9B5-FD047361D50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946C88BE-4BC0-0BA4-669D-EC3C29693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36D9EBD4-167A-40C4-DF6B-69351EB7A86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1E6A3A74-59E0-CFF3-C7C8-8C22AC4BAB36}"/>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CF05F0E8-F054-4285-D5E4-F4D85DAEA2D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129C3F80-200A-CD3D-7480-A9219D17DB9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552BFC74-A93A-1170-4AFD-F6EF6585F32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792C3087-C918-085B-D5B1-90EAC30C675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A468BCCA-666B-464D-FFD0-99D7C5B65C9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54F00DC2-283D-F286-0BBA-F4DE50934983}"/>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B3B0398E-C516-6103-8A18-95B193C2B201}"/>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DE05A18C-8779-5422-B108-DCD05008464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814C792E-C43B-CABA-A764-13E882078C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B08E6D7F-AE4F-897F-D7D5-039480CBBBA8}"/>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48A7AFC3-5417-7DD4-4CD8-245507CB0450}"/>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2197E793-41E5-37E6-A8BD-6A415D467E1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87CF7D4C-D081-C0D1-6729-0D478CA0D05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1DEC3380-6758-5114-6E0A-A8AF70CE9628}"/>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A1F24BF-A911-7EBD-AEF5-AB35803D160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B30E7400-5964-B06D-A7AD-1525CFC0679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B4474117-1ADF-F75D-935B-AB03C29EA17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B2AA9E43-2AE4-45CE-B6C4-AEBF719FCA2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B88111D-AC6E-56C2-7341-0D12A450E85D}"/>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EE2EE158-E07F-1AF2-2452-1DDF7F93A80B}"/>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033F5081-A114-73B1-3D4B-2523C4CDFC8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2C4BBF29-93D3-3B65-E9A5-CD8C6C2EC35B}"/>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85F7B22C-C002-DE27-47C2-E1EC256408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94DB244B-F291-FCF7-1597-85B786CDF0D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8C0EF85-FDD7-6570-2BFB-73A744349C3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445ECAF2-A1DC-557E-744B-EAFD41DA0CE2}"/>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BFCC0062-A533-E832-6AAD-E27259D1E9C5}"/>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F7FE9176-60B1-807D-4513-D3A8A7D77BD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3A81DB83-7B35-4234-193B-51A34B5A140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30" name="Freeform 129">
              <a:extLst>
                <a:ext uri="{FF2B5EF4-FFF2-40B4-BE49-F238E27FC236}">
                  <a16:creationId xmlns:a16="http://schemas.microsoft.com/office/drawing/2014/main" id="{C76C556F-1EEB-8956-81C1-5C0D31A81F0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31" name="Freeform 130">
              <a:extLst>
                <a:ext uri="{FF2B5EF4-FFF2-40B4-BE49-F238E27FC236}">
                  <a16:creationId xmlns:a16="http://schemas.microsoft.com/office/drawing/2014/main" id="{04BCA299-9F19-43FA-D15E-D8F63D4DB6D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32" name="Freeform 131">
              <a:extLst>
                <a:ext uri="{FF2B5EF4-FFF2-40B4-BE49-F238E27FC236}">
                  <a16:creationId xmlns:a16="http://schemas.microsoft.com/office/drawing/2014/main" id="{F0531F93-C028-C9BF-2CD6-0E23F5BA58A9}"/>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1BC8AAF4-FC6A-31CF-6181-7D53F2ECA0AB}"/>
              </a:ext>
            </a:extLst>
          </p:cNvPr>
          <p:cNvSpPr>
            <a:spLocks noGrp="1"/>
          </p:cNvSpPr>
          <p:nvPr>
            <p:ph type="sldNum" sz="quarter" idx="11"/>
          </p:nvPr>
        </p:nvSpPr>
        <p:spPr/>
        <p:txBody>
          <a:bodyPr/>
          <a:lstStyle/>
          <a:p>
            <a:fld id="{33DC2AB1-3121-DC42-81EB-8FDD8A73E93A}" type="slidenum">
              <a:rPr lang="en-GB"/>
              <a:pPr/>
              <a:t>‹#›</a:t>
            </a:fld>
            <a:endParaRPr lang="en-GB"/>
          </a:p>
        </p:txBody>
      </p:sp>
    </p:spTree>
    <p:extLst>
      <p:ext uri="{BB962C8B-B14F-4D97-AF65-F5344CB8AC3E}">
        <p14:creationId xmlns:p14="http://schemas.microsoft.com/office/powerpoint/2010/main" val="23230708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quote">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p:nvGrpSpPr>
        <p:grpSpPr>
          <a:xfrm>
            <a:off x="1179635" y="0"/>
            <a:ext cx="7577994" cy="4381500"/>
            <a:chOff x="1572846" y="0"/>
            <a:chExt cx="10154512" cy="5871210"/>
          </a:xfrm>
          <a:solidFill>
            <a:schemeClr val="bg1">
              <a:alpha val="10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478727" y="1845200"/>
            <a:ext cx="8232528" cy="492443"/>
          </a:xfrm>
        </p:spPr>
        <p:txBody>
          <a:bodyPr anchor="ctr" anchorCtr="0"/>
          <a:lstStyle>
            <a:lvl1pPr algn="ctr">
              <a:defRPr sz="3200">
                <a:solidFill>
                  <a:schemeClr val="bg1"/>
                </a:solidFill>
              </a:defRPr>
            </a:lvl1pPr>
          </a:lstStyle>
          <a:p>
            <a:r>
              <a:rPr lang="en-GB"/>
              <a:t>Click to edit quote</a:t>
            </a:r>
          </a:p>
        </p:txBody>
      </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a:t>
            </a:fld>
            <a:endParaRPr lang="en-GB"/>
          </a:p>
        </p:txBody>
      </p:sp>
      <p:grpSp>
        <p:nvGrpSpPr>
          <p:cNvPr id="2" name="Group 1">
            <a:extLst>
              <a:ext uri="{FF2B5EF4-FFF2-40B4-BE49-F238E27FC236}">
                <a16:creationId xmlns:a16="http://schemas.microsoft.com/office/drawing/2014/main" id="{2E54AE94-667F-DADC-CACD-D4E5840C7A7F}"/>
              </a:ext>
            </a:extLst>
          </p:cNvPr>
          <p:cNvGrpSpPr/>
          <p:nvPr userDrawn="1"/>
        </p:nvGrpSpPr>
        <p:grpSpPr>
          <a:xfrm>
            <a:off x="1179635" y="0"/>
            <a:ext cx="7577994" cy="4381500"/>
            <a:chOff x="1572846" y="0"/>
            <a:chExt cx="10154512" cy="5871210"/>
          </a:xfrm>
          <a:solidFill>
            <a:schemeClr val="bg1">
              <a:alpha val="10000"/>
            </a:schemeClr>
          </a:solidFill>
        </p:grpSpPr>
        <p:sp>
          <p:nvSpPr>
            <p:cNvPr id="4" name="Freeform 3">
              <a:extLst>
                <a:ext uri="{FF2B5EF4-FFF2-40B4-BE49-F238E27FC236}">
                  <a16:creationId xmlns:a16="http://schemas.microsoft.com/office/drawing/2014/main" id="{BD8BDB32-9172-DE2C-1DFF-A8EFC87F5C55}"/>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2133043D-C9E5-FFD7-77BB-9EB6A225DADA}"/>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C664D44-C09B-3466-3799-AE19A625F20A}"/>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1" name="Freeform 10">
            <a:extLst>
              <a:ext uri="{FF2B5EF4-FFF2-40B4-BE49-F238E27FC236}">
                <a16:creationId xmlns:a16="http://schemas.microsoft.com/office/drawing/2014/main" id="{E8AD6073-C321-5B0E-97DC-CDC71C6531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12" name="Graphic 4">
            <a:extLst>
              <a:ext uri="{FF2B5EF4-FFF2-40B4-BE49-F238E27FC236}">
                <a16:creationId xmlns:a16="http://schemas.microsoft.com/office/drawing/2014/main" id="{E0BA9241-125C-37C2-AD6A-090AB2EDAA0A}"/>
              </a:ext>
            </a:extLst>
          </p:cNvPr>
          <p:cNvGrpSpPr>
            <a:grpSpLocks noChangeAspect="1"/>
          </p:cNvGrpSpPr>
          <p:nvPr userDrawn="1"/>
        </p:nvGrpSpPr>
        <p:grpSpPr>
          <a:xfrm>
            <a:off x="540000" y="4632363"/>
            <a:ext cx="2787779" cy="234000"/>
            <a:chOff x="638302" y="6272366"/>
            <a:chExt cx="3044222" cy="255525"/>
          </a:xfrm>
        </p:grpSpPr>
        <p:sp>
          <p:nvSpPr>
            <p:cNvPr id="13" name="Freeform 12">
              <a:extLst>
                <a:ext uri="{FF2B5EF4-FFF2-40B4-BE49-F238E27FC236}">
                  <a16:creationId xmlns:a16="http://schemas.microsoft.com/office/drawing/2014/main" id="{A55B9ABD-2BBA-26CE-2589-BBD9C78E8A09}"/>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45904D19-EA55-1831-B5E8-820A6443B9D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B29E16D-7F22-7A40-EDD3-47FB03C37D7D}"/>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3C30A9F9-601C-93A4-07AA-2351DE91BCC5}"/>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79C36996-33E0-0144-EE09-52825C10EBB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CE3E6629-482A-39AA-2A6C-6962EF83AC5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FD5D57F6-01DA-C046-EF0A-10036753E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F5F1B7F-727A-3C65-4CD8-5A80BEFEE13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1D541E9-536A-AD2E-C61B-56558D6715C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037E80DB-12AD-86A9-54AB-ABA25345F98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21FDDAE-8248-6AF2-1950-BC9F227DA29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479EAC8C-3B5D-A474-1B33-1623CC204E48}"/>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52C48D5E-0255-927A-1ACB-AB54642EFF31}"/>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6992DB5B-CE58-2614-BE31-FBF35D5C5EB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7F464304-6061-BE89-322F-ED582FBBB67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492236CA-5AC7-910A-1925-E1BCA3796BA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EE8C346-DFF7-59FD-D98C-5005AC22C4B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D14FFAB-98CF-A736-F274-68EA8F37BC7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F611E3-91C9-828D-EB53-7EDF9A38FEB4}"/>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2690E1F-64F7-40B1-33C9-395C2AD8BE9D}"/>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20FA98BA-CA44-9891-FA07-FDA0AED6C5F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BF9159B-E51C-E684-DDFC-36BEB84BADD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DBF6D325-C0E5-B1B1-6118-A64EEDB1FE5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921E8760-4193-0712-2C4A-6778661784A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23B44C3D-CE56-704E-E7E2-44AE649FBF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5943D24A-AA07-4BE8-54C3-73E582669C5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396ECEC-23D8-3023-7D8D-C08B3490706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F95997B2-CC05-2C3C-22E2-870C9D9E04C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EB9CE458-2290-5A82-7147-D5DA46CCAF2B}"/>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B126E2FE-CD27-F321-A351-14875FB87D3C}"/>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D2002AD-A537-122F-2890-0DE9C272421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1B9AB01-94EC-18C2-7BFC-7BBAE04F4CB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1204B6E-77F8-3127-6E11-5FAEF62549C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CB5A205-A03D-935C-2904-4238F9CC7FB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7F11542-B306-4584-6921-A293F996DB8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BB6A478A-B47B-80FA-B142-BEB593241116}"/>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A85D3F84-20E0-2181-CA56-0000051AC28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84E30A2-2460-2A83-4439-23FF01C8E103}"/>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7D43157A-0136-87B7-6FD8-9AA4698DF6FD}"/>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5EBAE687-846F-1790-59D2-1D9F5EF8463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E6F54B27-0C20-FFEC-2D9E-AD33EE94AE0A}"/>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859A730F-287A-318E-5BB7-AC801719BAE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99C27588-09B9-E692-EDB8-2569A224F2F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96CF4336-E2ED-C55D-D4B1-58CEBC58A6B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342500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05000"/>
            <a:ext cx="8070600" cy="369332"/>
          </a:xfrm>
          <a:prstGeom prst="rect">
            <a:avLst/>
          </a:prstGeom>
        </p:spPr>
        <p:txBody>
          <a:bodyPr vert="horz" wrap="square" lIns="0" tIns="0" rIns="0" bIns="0" rtlCol="0" anchor="t" anchorCtr="0">
            <a:spAutoFit/>
          </a:body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9B88AC30-DE88-4EDE-6859-F4C7275EB6FB}"/>
              </a:ext>
            </a:extLst>
          </p:cNvPr>
          <p:cNvSpPr>
            <a:spLocks noGrp="1"/>
          </p:cNvSpPr>
          <p:nvPr>
            <p:ph type="body" idx="1"/>
          </p:nvPr>
        </p:nvSpPr>
        <p:spPr>
          <a:xfrm>
            <a:off x="540001" y="882650"/>
            <a:ext cx="8070600" cy="33718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188">
            <a:extLst>
              <a:ext uri="{FF2B5EF4-FFF2-40B4-BE49-F238E27FC236}">
                <a16:creationId xmlns:a16="http://schemas.microsoft.com/office/drawing/2014/main" id="{1DB2FC37-D500-B73F-EA98-5050F97721CD}"/>
              </a:ext>
            </a:extLst>
          </p:cNvPr>
          <p:cNvSpPr>
            <a:spLocks noGrp="1"/>
          </p:cNvSpPr>
          <p:nvPr>
            <p:ph type="sldNum" sz="quarter" idx="4"/>
          </p:nvPr>
        </p:nvSpPr>
        <p:spPr>
          <a:xfrm>
            <a:off x="7867650" y="4711500"/>
            <a:ext cx="742951" cy="432000"/>
          </a:xfrm>
          <a:prstGeom prst="rect">
            <a:avLst/>
          </a:prstGeom>
        </p:spPr>
        <p:txBody>
          <a:bodyPr lIns="0" tIns="0" rIns="0" bIns="0"/>
          <a:lstStyle>
            <a:lvl1pPr algn="r">
              <a:defRPr sz="1000"/>
            </a:lvl1pPr>
          </a:lstStyle>
          <a:p>
            <a:fld id="{33DC2AB1-3121-DC42-81EB-8FDD8A73E93A}" type="slidenum">
              <a:rPr lang="en-GB"/>
              <a:pPr/>
              <a:t>‹#›</a:t>
            </a:fld>
            <a:endParaRPr lang="en-GB"/>
          </a:p>
        </p:txBody>
      </p:sp>
    </p:spTree>
    <p:extLst>
      <p:ext uri="{BB962C8B-B14F-4D97-AF65-F5344CB8AC3E}">
        <p14:creationId xmlns:p14="http://schemas.microsoft.com/office/powerpoint/2010/main" val="971066434"/>
      </p:ext>
    </p:extLst>
  </p:cSld>
  <p:clrMap bg1="lt1" tx1="dk1" bg2="lt2" tx2="dk2" accent1="accent1" accent2="accent2" accent3="accent3" accent4="accent4" accent5="accent5" accent6="accent6" hlink="hlink" folHlink="folHlink"/>
  <p:sldLayoutIdLst>
    <p:sldLayoutId id="2147483705" r:id="rId1"/>
    <p:sldLayoutId id="2147483686" r:id="rId2"/>
    <p:sldLayoutId id="2147483687" r:id="rId3"/>
    <p:sldLayoutId id="2147483688" r:id="rId4"/>
    <p:sldLayoutId id="2147483689" r:id="rId5"/>
    <p:sldLayoutId id="2147483690" r:id="rId6"/>
    <p:sldLayoutId id="2147483691" r:id="rId7"/>
    <p:sldLayoutId id="2147483707"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8" r:id="rId17"/>
    <p:sldLayoutId id="2147483704" r:id="rId18"/>
  </p:sldLayoutIdLst>
  <p:hf hdr="0" ftr="0" dt="0"/>
  <p:txStyles>
    <p:title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p:titleStyle>
    <p:body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hyperlink" Target="http://www.ebisc.org/" TargetMode="External"/><Relationship Id="rId3" Type="http://schemas.openxmlformats.org/officeDocument/2006/relationships/hyperlink" Target="https://hpscreg.eu/" TargetMode="External"/><Relationship Id="rId7" Type="http://schemas.openxmlformats.org/officeDocument/2006/relationships/hyperlink" Target="https://fairplus-project.eu/resources/" TargetMode="External"/><Relationship Id="rId2" Type="http://schemas.openxmlformats.org/officeDocument/2006/relationships/hyperlink" Target="https://www.isscr.org/basic-research-standards" TargetMode="External"/><Relationship Id="rId1" Type="http://schemas.openxmlformats.org/officeDocument/2006/relationships/slideLayout" Target="../slideLayouts/slideLayout2.xml"/><Relationship Id="rId6" Type="http://schemas.openxmlformats.org/officeDocument/2006/relationships/hyperlink" Target="https://vp.erdera.org/discovery" TargetMode="External"/><Relationship Id="rId5" Type="http://schemas.openxmlformats.org/officeDocument/2006/relationships/hyperlink" Target="https://www.dementiasplatform.uk/" TargetMode="External"/><Relationship Id="rId4" Type="http://schemas.openxmlformats.org/officeDocument/2006/relationships/hyperlink" Target="https://ega-archive.org/" TargetMode="External"/><Relationship Id="rId9" Type="http://schemas.openxmlformats.org/officeDocument/2006/relationships/hyperlink" Target="https://www.bbmri-eric.e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www.ebisc.org/" TargetMode="External"/><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hyperlink" Target="mailto:Rachel.Steeg@fraunhofer.co.uk" TargetMode="External"/><Relationship Id="rId4" Type="http://schemas.openxmlformats.org/officeDocument/2006/relationships/hyperlink" Target="mailto:Contact@EBiS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875B-0B22-6ACC-1FFD-9CD0EEB4FD6B}"/>
              </a:ext>
            </a:extLst>
          </p:cNvPr>
          <p:cNvSpPr>
            <a:spLocks noGrp="1"/>
          </p:cNvSpPr>
          <p:nvPr>
            <p:ph type="title"/>
          </p:nvPr>
        </p:nvSpPr>
        <p:spPr>
          <a:xfrm>
            <a:off x="512763" y="1688405"/>
            <a:ext cx="6236099" cy="1384995"/>
          </a:xfrm>
        </p:spPr>
        <p:txBody>
          <a:bodyPr vert="horz" wrap="square" lIns="0" tIns="0" rIns="0" bIns="0" rtlCol="0" anchor="b" anchorCtr="0">
            <a:spAutoFit/>
          </a:bodyPr>
          <a:lstStyle/>
          <a:p>
            <a:r>
              <a:rPr lang="en-GB">
                <a:solidFill>
                  <a:schemeClr val="accent1"/>
                </a:solidFill>
              </a:rPr>
              <a:t>Making Europe a world-leader in</a:t>
            </a:r>
            <a:r>
              <a:rPr lang="en-GB"/>
              <a:t> rare diseases </a:t>
            </a:r>
            <a:r>
              <a:rPr lang="en-GB">
                <a:solidFill>
                  <a:schemeClr val="accent1"/>
                </a:solidFill>
              </a:rPr>
              <a:t>research </a:t>
            </a:r>
            <a:br>
              <a:rPr lang="en-GB">
                <a:solidFill>
                  <a:schemeClr val="accent1"/>
                </a:solidFill>
              </a:rPr>
            </a:br>
            <a:r>
              <a:rPr lang="en-GB">
                <a:solidFill>
                  <a:schemeClr val="accent1"/>
                </a:solidFill>
              </a:rPr>
              <a:t>and innovation</a:t>
            </a:r>
            <a:endParaRPr lang="en-GB"/>
          </a:p>
        </p:txBody>
      </p:sp>
      <p:sp>
        <p:nvSpPr>
          <p:cNvPr id="12" name="Text Placeholder 11">
            <a:extLst>
              <a:ext uri="{FF2B5EF4-FFF2-40B4-BE49-F238E27FC236}">
                <a16:creationId xmlns:a16="http://schemas.microsoft.com/office/drawing/2014/main" id="{39B3FD91-F464-8B90-957D-0B0219EB633B}"/>
              </a:ext>
            </a:extLst>
          </p:cNvPr>
          <p:cNvSpPr>
            <a:spLocks noGrp="1"/>
          </p:cNvSpPr>
          <p:nvPr>
            <p:ph type="body" sz="quarter" idx="10"/>
          </p:nvPr>
        </p:nvSpPr>
        <p:spPr>
          <a:xfrm>
            <a:off x="513000" y="3185315"/>
            <a:ext cx="4998800" cy="546244"/>
          </a:xfrm>
        </p:spPr>
        <p:txBody>
          <a:bodyPr/>
          <a:lstStyle/>
          <a:p>
            <a:r>
              <a:rPr lang="en-GB" dirty="0"/>
              <a:t>Training session:</a:t>
            </a:r>
          </a:p>
          <a:p>
            <a:r>
              <a:rPr lang="en-GB" dirty="0"/>
              <a:t>Best practice to enable use and sharing of iPSCs</a:t>
            </a:r>
          </a:p>
        </p:txBody>
      </p:sp>
    </p:spTree>
    <p:extLst>
      <p:ext uri="{BB962C8B-B14F-4D97-AF65-F5344CB8AC3E}">
        <p14:creationId xmlns:p14="http://schemas.microsoft.com/office/powerpoint/2010/main" val="270688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FEF245B-A417-EE05-ABA3-7AE541BC1F9F}"/>
              </a:ext>
            </a:extLst>
          </p:cNvPr>
          <p:cNvSpPr>
            <a:spLocks noGrp="1"/>
          </p:cNvSpPr>
          <p:nvPr>
            <p:ph type="title"/>
          </p:nvPr>
        </p:nvSpPr>
        <p:spPr/>
        <p:txBody>
          <a:bodyPr/>
          <a:lstStyle/>
          <a:p>
            <a:r>
              <a:rPr lang="en-GB" dirty="0"/>
              <a:t>Managing informed consent </a:t>
            </a:r>
          </a:p>
        </p:txBody>
      </p:sp>
      <p:sp>
        <p:nvSpPr>
          <p:cNvPr id="10" name="Slide Number Placeholder 9">
            <a:extLst>
              <a:ext uri="{FF2B5EF4-FFF2-40B4-BE49-F238E27FC236}">
                <a16:creationId xmlns:a16="http://schemas.microsoft.com/office/drawing/2014/main" id="{0B7BA804-E469-4BF6-1B77-1E4FE26F4B06}"/>
              </a:ext>
            </a:extLst>
          </p:cNvPr>
          <p:cNvSpPr>
            <a:spLocks noGrp="1"/>
          </p:cNvSpPr>
          <p:nvPr>
            <p:ph type="sldNum" sz="quarter" idx="13"/>
          </p:nvPr>
        </p:nvSpPr>
        <p:spPr/>
        <p:txBody>
          <a:bodyPr/>
          <a:lstStyle/>
          <a:p>
            <a:fld id="{33DC2AB1-3121-DC42-81EB-8FDD8A73E93A}" type="slidenum">
              <a:rPr lang="en-GB" smtClean="0"/>
              <a:pPr/>
              <a:t>10</a:t>
            </a:fld>
            <a:endParaRPr lang="en-GB"/>
          </a:p>
        </p:txBody>
      </p:sp>
      <p:sp>
        <p:nvSpPr>
          <p:cNvPr id="13" name="Text Placeholder 5">
            <a:extLst>
              <a:ext uri="{FF2B5EF4-FFF2-40B4-BE49-F238E27FC236}">
                <a16:creationId xmlns:a16="http://schemas.microsoft.com/office/drawing/2014/main" id="{F229E150-BDC7-0A9A-22EC-42CDAF193154}"/>
              </a:ext>
            </a:extLst>
          </p:cNvPr>
          <p:cNvSpPr txBox="1">
            <a:spLocks/>
          </p:cNvSpPr>
          <p:nvPr/>
        </p:nvSpPr>
        <p:spPr>
          <a:xfrm>
            <a:off x="3743324" y="1252297"/>
            <a:ext cx="4867277" cy="2464819"/>
          </a:xfrm>
          <a:prstGeom prst="rect">
            <a:avLst/>
          </a:prstGeom>
        </p:spPr>
        <p:txBody>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Are iPSCs explicitly mentioned? </a:t>
            </a:r>
          </a:p>
          <a:p>
            <a:r>
              <a:rPr lang="en-GB" dirty="0"/>
              <a:t>Is there a reference to sharing or biobanking?</a:t>
            </a:r>
          </a:p>
          <a:p>
            <a:r>
              <a:rPr lang="en-GB" dirty="0"/>
              <a:t>Is genomic analysis explicitly discussed? </a:t>
            </a:r>
          </a:p>
          <a:p>
            <a:r>
              <a:rPr lang="en-GB" dirty="0"/>
              <a:t>Is anonymisation or pseudonymisation discussed?</a:t>
            </a:r>
          </a:p>
          <a:p>
            <a:r>
              <a:rPr lang="en-GB" dirty="0"/>
              <a:t>Is it clear that donation of material is voluntary?</a:t>
            </a:r>
          </a:p>
          <a:p>
            <a:r>
              <a:rPr lang="en-GB" dirty="0"/>
              <a:t>What happens if consent is withdrawn?</a:t>
            </a:r>
          </a:p>
          <a:p>
            <a:r>
              <a:rPr lang="en-GB" dirty="0"/>
              <a:t>Is there a reference to unforeseen or future research?</a:t>
            </a:r>
          </a:p>
          <a:p>
            <a:r>
              <a:rPr lang="en-GB" dirty="0"/>
              <a:t>Future planning – is there consent for commercial use?</a:t>
            </a:r>
          </a:p>
          <a:p>
            <a:endParaRPr lang="en-GB" dirty="0"/>
          </a:p>
          <a:p>
            <a:pPr marL="0" indent="0" algn="ctr">
              <a:buNone/>
            </a:pPr>
            <a:r>
              <a:rPr lang="en-GB" b="1" dirty="0"/>
              <a:t>Consider: changing consent later is very difficult, if not impossible.</a:t>
            </a:r>
          </a:p>
        </p:txBody>
      </p:sp>
      <p:pic>
        <p:nvPicPr>
          <p:cNvPr id="3" name="Picture 2" descr="A blue sign with white text&#10;&#10;AI-generated content may be incorrect.">
            <a:extLst>
              <a:ext uri="{FF2B5EF4-FFF2-40B4-BE49-F238E27FC236}">
                <a16:creationId xmlns:a16="http://schemas.microsoft.com/office/drawing/2014/main" id="{281A7067-A54F-D96E-C0CA-38F3ED804DF0}"/>
              </a:ext>
            </a:extLst>
          </p:cNvPr>
          <p:cNvPicPr>
            <a:picLocks noChangeAspect="1"/>
          </p:cNvPicPr>
          <p:nvPr/>
        </p:nvPicPr>
        <p:blipFill>
          <a:blip r:embed="rId2"/>
          <a:stretch>
            <a:fillRect/>
          </a:stretch>
        </p:blipFill>
        <p:spPr>
          <a:xfrm>
            <a:off x="576263" y="927412"/>
            <a:ext cx="3003551" cy="3114588"/>
          </a:xfrm>
          <a:prstGeom prst="rect">
            <a:avLst/>
          </a:prstGeom>
        </p:spPr>
      </p:pic>
    </p:spTree>
    <p:extLst>
      <p:ext uri="{BB962C8B-B14F-4D97-AF65-F5344CB8AC3E}">
        <p14:creationId xmlns:p14="http://schemas.microsoft.com/office/powerpoint/2010/main" val="117357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0A1A-3F5B-BF53-B916-0FF9C465CE6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A6C9401-54C2-9BE4-C7F4-CE7E50CDB452}"/>
              </a:ext>
            </a:extLst>
          </p:cNvPr>
          <p:cNvSpPr>
            <a:spLocks noGrp="1"/>
          </p:cNvSpPr>
          <p:nvPr>
            <p:ph type="title"/>
          </p:nvPr>
        </p:nvSpPr>
        <p:spPr/>
        <p:txBody>
          <a:bodyPr/>
          <a:lstStyle/>
          <a:p>
            <a:r>
              <a:rPr lang="en-GB" dirty="0"/>
              <a:t>Managing informed consent </a:t>
            </a:r>
          </a:p>
        </p:txBody>
      </p:sp>
      <p:sp>
        <p:nvSpPr>
          <p:cNvPr id="10" name="Slide Number Placeholder 9">
            <a:extLst>
              <a:ext uri="{FF2B5EF4-FFF2-40B4-BE49-F238E27FC236}">
                <a16:creationId xmlns:a16="http://schemas.microsoft.com/office/drawing/2014/main" id="{785C7C05-E8CC-5CA2-80B6-954B0F411E0E}"/>
              </a:ext>
            </a:extLst>
          </p:cNvPr>
          <p:cNvSpPr>
            <a:spLocks noGrp="1"/>
          </p:cNvSpPr>
          <p:nvPr>
            <p:ph type="sldNum" sz="quarter" idx="13"/>
          </p:nvPr>
        </p:nvSpPr>
        <p:spPr/>
        <p:txBody>
          <a:bodyPr/>
          <a:lstStyle/>
          <a:p>
            <a:fld id="{33DC2AB1-3121-DC42-81EB-8FDD8A73E93A}" type="slidenum">
              <a:rPr lang="en-GB" smtClean="0"/>
              <a:pPr/>
              <a:t>11</a:t>
            </a:fld>
            <a:endParaRPr lang="en-GB"/>
          </a:p>
        </p:txBody>
      </p:sp>
      <p:sp>
        <p:nvSpPr>
          <p:cNvPr id="13" name="Text Placeholder 5">
            <a:extLst>
              <a:ext uri="{FF2B5EF4-FFF2-40B4-BE49-F238E27FC236}">
                <a16:creationId xmlns:a16="http://schemas.microsoft.com/office/drawing/2014/main" id="{DF065B74-1CB3-1531-5695-728E71B5CA88}"/>
              </a:ext>
            </a:extLst>
          </p:cNvPr>
          <p:cNvSpPr txBox="1">
            <a:spLocks/>
          </p:cNvSpPr>
          <p:nvPr/>
        </p:nvSpPr>
        <p:spPr>
          <a:xfrm>
            <a:off x="3743324" y="1252297"/>
            <a:ext cx="4867277" cy="2464819"/>
          </a:xfrm>
          <a:prstGeom prst="rect">
            <a:avLst/>
          </a:prstGeom>
        </p:spPr>
        <p:txBody>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What are research use restrictions?</a:t>
            </a:r>
          </a:p>
          <a:p>
            <a:pPr lvl="2"/>
            <a:r>
              <a:rPr lang="en-GB" sz="1100" dirty="0"/>
              <a:t>Limitations on how collected samples and derivatives (i.e. iPSCs) can be used. </a:t>
            </a:r>
          </a:p>
          <a:p>
            <a:r>
              <a:rPr lang="en-GB" dirty="0"/>
              <a:t>Examples:</a:t>
            </a:r>
          </a:p>
          <a:p>
            <a:pPr lvl="2"/>
            <a:r>
              <a:rPr lang="en-GB" dirty="0"/>
              <a:t>“I voluntarily consent to donate this sample for use in research into Parkinson’s disease and other movement disorders”</a:t>
            </a:r>
          </a:p>
          <a:p>
            <a:pPr lvl="2"/>
            <a:r>
              <a:rPr lang="en-GB" dirty="0"/>
              <a:t>“Donated samples will be used by researchers in the UK and Europe.”</a:t>
            </a:r>
          </a:p>
          <a:p>
            <a:pPr lvl="2"/>
            <a:r>
              <a:rPr lang="en-GB" dirty="0"/>
              <a:t>“Use of samples and derivatives will be governed by a local research ethics committee.” </a:t>
            </a:r>
          </a:p>
        </p:txBody>
      </p:sp>
      <p:pic>
        <p:nvPicPr>
          <p:cNvPr id="3" name="Picture 2" descr="A blue sign with white text&#10;&#10;AI-generated content may be incorrect.">
            <a:extLst>
              <a:ext uri="{FF2B5EF4-FFF2-40B4-BE49-F238E27FC236}">
                <a16:creationId xmlns:a16="http://schemas.microsoft.com/office/drawing/2014/main" id="{805B40BF-B75B-2FA3-095D-D66A8574A6C2}"/>
              </a:ext>
            </a:extLst>
          </p:cNvPr>
          <p:cNvPicPr>
            <a:picLocks noChangeAspect="1"/>
          </p:cNvPicPr>
          <p:nvPr/>
        </p:nvPicPr>
        <p:blipFill>
          <a:blip r:embed="rId2"/>
          <a:stretch>
            <a:fillRect/>
          </a:stretch>
        </p:blipFill>
        <p:spPr>
          <a:xfrm>
            <a:off x="559593" y="946151"/>
            <a:ext cx="3004157" cy="3081660"/>
          </a:xfrm>
          <a:prstGeom prst="rect">
            <a:avLst/>
          </a:prstGeom>
        </p:spPr>
      </p:pic>
    </p:spTree>
    <p:extLst>
      <p:ext uri="{BB962C8B-B14F-4D97-AF65-F5344CB8AC3E}">
        <p14:creationId xmlns:p14="http://schemas.microsoft.com/office/powerpoint/2010/main" val="314160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0200-1B09-CE93-A9B7-030F9E8F792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B512B05-05E9-E37F-CB2B-B3C6EDA5DF8E}"/>
              </a:ext>
            </a:extLst>
          </p:cNvPr>
          <p:cNvSpPr>
            <a:spLocks noGrp="1"/>
          </p:cNvSpPr>
          <p:nvPr>
            <p:ph type="title"/>
          </p:nvPr>
        </p:nvSpPr>
        <p:spPr/>
        <p:txBody>
          <a:bodyPr/>
          <a:lstStyle/>
          <a:p>
            <a:r>
              <a:rPr lang="en-GB" dirty="0"/>
              <a:t>Managing informed consent </a:t>
            </a:r>
          </a:p>
        </p:txBody>
      </p:sp>
      <p:sp>
        <p:nvSpPr>
          <p:cNvPr id="10" name="Slide Number Placeholder 9">
            <a:extLst>
              <a:ext uri="{FF2B5EF4-FFF2-40B4-BE49-F238E27FC236}">
                <a16:creationId xmlns:a16="http://schemas.microsoft.com/office/drawing/2014/main" id="{7F302F7C-9B55-8967-B511-FAC3A588D035}"/>
              </a:ext>
            </a:extLst>
          </p:cNvPr>
          <p:cNvSpPr>
            <a:spLocks noGrp="1"/>
          </p:cNvSpPr>
          <p:nvPr>
            <p:ph type="sldNum" sz="quarter" idx="13"/>
          </p:nvPr>
        </p:nvSpPr>
        <p:spPr/>
        <p:txBody>
          <a:bodyPr/>
          <a:lstStyle/>
          <a:p>
            <a:fld id="{33DC2AB1-3121-DC42-81EB-8FDD8A73E93A}" type="slidenum">
              <a:rPr lang="en-GB" smtClean="0"/>
              <a:pPr/>
              <a:t>12</a:t>
            </a:fld>
            <a:endParaRPr lang="en-GB"/>
          </a:p>
        </p:txBody>
      </p:sp>
      <p:sp>
        <p:nvSpPr>
          <p:cNvPr id="13" name="Text Placeholder 5">
            <a:extLst>
              <a:ext uri="{FF2B5EF4-FFF2-40B4-BE49-F238E27FC236}">
                <a16:creationId xmlns:a16="http://schemas.microsoft.com/office/drawing/2014/main" id="{FDEA8DBC-433E-701D-8563-3CC4FC58FABC}"/>
              </a:ext>
            </a:extLst>
          </p:cNvPr>
          <p:cNvSpPr txBox="1">
            <a:spLocks/>
          </p:cNvSpPr>
          <p:nvPr/>
        </p:nvSpPr>
        <p:spPr>
          <a:xfrm>
            <a:off x="3743324" y="1252297"/>
            <a:ext cx="4867277" cy="2464819"/>
          </a:xfrm>
          <a:prstGeom prst="rect">
            <a:avLst/>
          </a:prstGeom>
        </p:spPr>
        <p:txBody>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Plan for longevity – iPSCs can be shared, stored and used over decades.</a:t>
            </a:r>
          </a:p>
          <a:p>
            <a:endParaRPr lang="en-GB" dirty="0"/>
          </a:p>
          <a:p>
            <a:r>
              <a:rPr lang="en-GB" dirty="0"/>
              <a:t>The content of consent (i.e. the entire templates) has to be reviewable by researchers using the iPSC line, over that entire time period </a:t>
            </a:r>
          </a:p>
          <a:p>
            <a:endParaRPr lang="en-GB" dirty="0"/>
          </a:p>
          <a:p>
            <a:r>
              <a:rPr lang="en-GB" dirty="0"/>
              <a:t>Consider:</a:t>
            </a:r>
          </a:p>
          <a:p>
            <a:pPr lvl="1"/>
            <a:r>
              <a:rPr lang="en-GB" dirty="0"/>
              <a:t>Where will consent templates / terms of use be stored?</a:t>
            </a:r>
          </a:p>
          <a:p>
            <a:pPr lvl="1"/>
            <a:r>
              <a:rPr lang="en-GB" dirty="0"/>
              <a:t>How will they be linked to (all) the associated iPSCs? </a:t>
            </a:r>
          </a:p>
          <a:p>
            <a:pPr lvl="1"/>
            <a:r>
              <a:rPr lang="en-GB" dirty="0"/>
              <a:t>How will they be accessible if the iPSCs are shared with others?</a:t>
            </a:r>
          </a:p>
          <a:p>
            <a:endParaRPr lang="en-GB" dirty="0"/>
          </a:p>
        </p:txBody>
      </p:sp>
      <p:pic>
        <p:nvPicPr>
          <p:cNvPr id="3" name="Picture 2" descr="A pink square with white text&#10;&#10;AI-generated content may be incorrect.">
            <a:extLst>
              <a:ext uri="{FF2B5EF4-FFF2-40B4-BE49-F238E27FC236}">
                <a16:creationId xmlns:a16="http://schemas.microsoft.com/office/drawing/2014/main" id="{5D745BBD-DB7B-1F2B-4F43-6CED436764B4}"/>
              </a:ext>
            </a:extLst>
          </p:cNvPr>
          <p:cNvPicPr>
            <a:picLocks noChangeAspect="1"/>
          </p:cNvPicPr>
          <p:nvPr/>
        </p:nvPicPr>
        <p:blipFill>
          <a:blip r:embed="rId3"/>
          <a:stretch>
            <a:fillRect/>
          </a:stretch>
        </p:blipFill>
        <p:spPr>
          <a:xfrm>
            <a:off x="540002" y="872837"/>
            <a:ext cx="3048326" cy="3149437"/>
          </a:xfrm>
          <a:prstGeom prst="rect">
            <a:avLst/>
          </a:prstGeom>
        </p:spPr>
      </p:pic>
    </p:spTree>
    <p:extLst>
      <p:ext uri="{BB962C8B-B14F-4D97-AF65-F5344CB8AC3E}">
        <p14:creationId xmlns:p14="http://schemas.microsoft.com/office/powerpoint/2010/main" val="279646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2438-022E-74B2-E2A7-A6449E370DD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5B15EC8-3901-5C1A-18D9-F7A33D0E1889}"/>
              </a:ext>
            </a:extLst>
          </p:cNvPr>
          <p:cNvSpPr>
            <a:spLocks noGrp="1"/>
          </p:cNvSpPr>
          <p:nvPr>
            <p:ph type="title"/>
          </p:nvPr>
        </p:nvSpPr>
        <p:spPr/>
        <p:txBody>
          <a:bodyPr/>
          <a:lstStyle/>
          <a:p>
            <a:r>
              <a:rPr lang="en-GB" dirty="0"/>
              <a:t>The path to iPSCs for research</a:t>
            </a:r>
          </a:p>
        </p:txBody>
      </p:sp>
      <p:sp>
        <p:nvSpPr>
          <p:cNvPr id="13" name="Text Placeholder 12">
            <a:extLst>
              <a:ext uri="{FF2B5EF4-FFF2-40B4-BE49-F238E27FC236}">
                <a16:creationId xmlns:a16="http://schemas.microsoft.com/office/drawing/2014/main" id="{C5AE10BD-4F8A-97C2-C880-B397F7756562}"/>
              </a:ext>
            </a:extLst>
          </p:cNvPr>
          <p:cNvSpPr>
            <a:spLocks noGrp="1"/>
          </p:cNvSpPr>
          <p:nvPr>
            <p:ph type="body" sz="quarter" idx="19"/>
          </p:nvPr>
        </p:nvSpPr>
        <p:spPr>
          <a:xfrm>
            <a:off x="540001" y="3026503"/>
            <a:ext cx="1797194" cy="764180"/>
          </a:xfrm>
        </p:spPr>
        <p:txBody>
          <a:bodyPr/>
          <a:lstStyle/>
          <a:p>
            <a:r>
              <a:rPr lang="en-GB" sz="1100" b="1" dirty="0">
                <a:solidFill>
                  <a:srgbClr val="EC607E"/>
                </a:solidFill>
              </a:rPr>
              <a:t>Participant recruitment</a:t>
            </a:r>
          </a:p>
          <a:p>
            <a:r>
              <a:rPr lang="en-GB" sz="1100" dirty="0"/>
              <a:t>Informed consent documentation.</a:t>
            </a:r>
          </a:p>
        </p:txBody>
      </p:sp>
      <p:sp>
        <p:nvSpPr>
          <p:cNvPr id="14" name="Text Placeholder 13">
            <a:extLst>
              <a:ext uri="{FF2B5EF4-FFF2-40B4-BE49-F238E27FC236}">
                <a16:creationId xmlns:a16="http://schemas.microsoft.com/office/drawing/2014/main" id="{5E36800E-E845-0870-6821-1B8FB2947C95}"/>
              </a:ext>
            </a:extLst>
          </p:cNvPr>
          <p:cNvSpPr>
            <a:spLocks noGrp="1"/>
          </p:cNvSpPr>
          <p:nvPr>
            <p:ph type="body" sz="quarter" idx="20"/>
          </p:nvPr>
        </p:nvSpPr>
        <p:spPr>
          <a:xfrm>
            <a:off x="2631136" y="3026503"/>
            <a:ext cx="1797194" cy="764180"/>
          </a:xfrm>
        </p:spPr>
        <p:txBody>
          <a:bodyPr/>
          <a:lstStyle/>
          <a:p>
            <a:r>
              <a:rPr lang="en-GB" sz="1100" b="1" dirty="0" err="1">
                <a:solidFill>
                  <a:srgbClr val="EC607E"/>
                </a:solidFill>
              </a:rPr>
              <a:t>Biosample</a:t>
            </a:r>
            <a:r>
              <a:rPr lang="en-GB" sz="1100" b="1" dirty="0">
                <a:solidFill>
                  <a:srgbClr val="EC607E"/>
                </a:solidFill>
              </a:rPr>
              <a:t> collection</a:t>
            </a:r>
          </a:p>
          <a:p>
            <a:r>
              <a:rPr lang="en-GB" sz="1100" dirty="0"/>
              <a:t>MTA for transfer of </a:t>
            </a:r>
            <a:r>
              <a:rPr lang="en-GB" sz="1100" dirty="0" err="1"/>
              <a:t>biosamples</a:t>
            </a:r>
            <a:r>
              <a:rPr lang="en-GB" sz="1100" dirty="0"/>
              <a:t> for reprogramming.</a:t>
            </a:r>
          </a:p>
        </p:txBody>
      </p:sp>
      <p:sp>
        <p:nvSpPr>
          <p:cNvPr id="15" name="Text Placeholder 14">
            <a:extLst>
              <a:ext uri="{FF2B5EF4-FFF2-40B4-BE49-F238E27FC236}">
                <a16:creationId xmlns:a16="http://schemas.microsoft.com/office/drawing/2014/main" id="{9519E09F-30BF-7E4D-4150-8911E393DC05}"/>
              </a:ext>
            </a:extLst>
          </p:cNvPr>
          <p:cNvSpPr>
            <a:spLocks noGrp="1"/>
          </p:cNvSpPr>
          <p:nvPr>
            <p:ph type="body" sz="quarter" idx="21"/>
          </p:nvPr>
        </p:nvSpPr>
        <p:spPr>
          <a:xfrm>
            <a:off x="4878965" y="3023681"/>
            <a:ext cx="1797194" cy="764180"/>
          </a:xfrm>
        </p:spPr>
        <p:txBody>
          <a:bodyPr/>
          <a:lstStyle/>
          <a:p>
            <a:r>
              <a:rPr lang="en-GB" sz="1100" b="1" dirty="0">
                <a:solidFill>
                  <a:srgbClr val="EC607E"/>
                </a:solidFill>
              </a:rPr>
              <a:t>iPSC reprogramming</a:t>
            </a:r>
          </a:p>
          <a:p>
            <a:r>
              <a:rPr lang="en-GB" sz="1100" dirty="0"/>
              <a:t>Licensing for choice of method and reagents.</a:t>
            </a:r>
          </a:p>
        </p:txBody>
      </p:sp>
      <p:sp>
        <p:nvSpPr>
          <p:cNvPr id="16" name="Text Placeholder 15">
            <a:extLst>
              <a:ext uri="{FF2B5EF4-FFF2-40B4-BE49-F238E27FC236}">
                <a16:creationId xmlns:a16="http://schemas.microsoft.com/office/drawing/2014/main" id="{80BE3F2C-72BE-8B40-7546-BA98C75F7DC6}"/>
              </a:ext>
            </a:extLst>
          </p:cNvPr>
          <p:cNvSpPr>
            <a:spLocks noGrp="1"/>
          </p:cNvSpPr>
          <p:nvPr>
            <p:ph type="body" sz="quarter" idx="22"/>
          </p:nvPr>
        </p:nvSpPr>
        <p:spPr>
          <a:xfrm>
            <a:off x="6813407" y="3026503"/>
            <a:ext cx="1797194" cy="764180"/>
          </a:xfrm>
        </p:spPr>
        <p:txBody>
          <a:bodyPr/>
          <a:lstStyle/>
          <a:p>
            <a:r>
              <a:rPr lang="en-GB" sz="1100" b="1" dirty="0">
                <a:solidFill>
                  <a:srgbClr val="EC607E"/>
                </a:solidFill>
              </a:rPr>
              <a:t>Use of iPSCs for research</a:t>
            </a:r>
          </a:p>
          <a:p>
            <a:r>
              <a:rPr lang="en-GB" sz="1100" dirty="0"/>
              <a:t>MTA to share iPSCs.</a:t>
            </a:r>
          </a:p>
          <a:p>
            <a:r>
              <a:rPr lang="en-GB" sz="1100" dirty="0"/>
              <a:t>Communication of legal and ethical terms.</a:t>
            </a:r>
          </a:p>
        </p:txBody>
      </p:sp>
      <p:sp>
        <p:nvSpPr>
          <p:cNvPr id="5" name="Slide Number Placeholder 4">
            <a:extLst>
              <a:ext uri="{FF2B5EF4-FFF2-40B4-BE49-F238E27FC236}">
                <a16:creationId xmlns:a16="http://schemas.microsoft.com/office/drawing/2014/main" id="{FAEDFFB5-4CAE-2A32-8FC6-F6A38572BEA7}"/>
              </a:ext>
            </a:extLst>
          </p:cNvPr>
          <p:cNvSpPr>
            <a:spLocks noGrp="1"/>
          </p:cNvSpPr>
          <p:nvPr>
            <p:ph type="sldNum" sz="quarter" idx="23"/>
          </p:nvPr>
        </p:nvSpPr>
        <p:spPr/>
        <p:txBody>
          <a:bodyPr/>
          <a:lstStyle/>
          <a:p>
            <a:fld id="{33DC2AB1-3121-DC42-81EB-8FDD8A73E93A}" type="slidenum">
              <a:rPr lang="en-GB" smtClean="0"/>
              <a:pPr/>
              <a:t>13</a:t>
            </a:fld>
            <a:endParaRPr lang="en-GB"/>
          </a:p>
        </p:txBody>
      </p:sp>
      <p:pic>
        <p:nvPicPr>
          <p:cNvPr id="7" name="Picture 6">
            <a:extLst>
              <a:ext uri="{FF2B5EF4-FFF2-40B4-BE49-F238E27FC236}">
                <a16:creationId xmlns:a16="http://schemas.microsoft.com/office/drawing/2014/main" id="{74CF1FAE-2EBC-570F-CA6D-0852FE5DD8E5}"/>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527" y="1691362"/>
            <a:ext cx="595023" cy="1258121"/>
          </a:xfrm>
          <a:prstGeom prst="rect">
            <a:avLst/>
          </a:prstGeom>
        </p:spPr>
      </p:pic>
      <p:pic>
        <p:nvPicPr>
          <p:cNvPr id="17" name="Picture 16">
            <a:extLst>
              <a:ext uri="{FF2B5EF4-FFF2-40B4-BE49-F238E27FC236}">
                <a16:creationId xmlns:a16="http://schemas.microsoft.com/office/drawing/2014/main" id="{230A466B-0F7A-233C-FCD3-6AD8676179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6920" y="1691362"/>
            <a:ext cx="595023" cy="1258121"/>
          </a:xfrm>
          <a:prstGeom prst="rect">
            <a:avLst/>
          </a:prstGeom>
        </p:spPr>
      </p:pic>
      <p:pic>
        <p:nvPicPr>
          <p:cNvPr id="18" name="Picture 17">
            <a:extLst>
              <a:ext uri="{FF2B5EF4-FFF2-40B4-BE49-F238E27FC236}">
                <a16:creationId xmlns:a16="http://schemas.microsoft.com/office/drawing/2014/main" id="{EEFF7B58-16B0-D31E-F788-AD0D8AF42C27}"/>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3940" y="1691361"/>
            <a:ext cx="595023" cy="1258121"/>
          </a:xfrm>
          <a:prstGeom prst="rect">
            <a:avLst/>
          </a:prstGeom>
        </p:spPr>
      </p:pic>
      <p:pic>
        <p:nvPicPr>
          <p:cNvPr id="20" name="Picture 19"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8FE1122F-A2D7-E1F1-19A9-D17476991E07}"/>
              </a:ext>
            </a:extLst>
          </p:cNvPr>
          <p:cNvPicPr>
            <a:picLocks noChangeAspect="1"/>
          </p:cNvPicPr>
          <p:nvPr/>
        </p:nvPicPr>
        <p:blipFill>
          <a:blip r:embed="rId3"/>
          <a:stretch>
            <a:fillRect/>
          </a:stretch>
        </p:blipFill>
        <p:spPr>
          <a:xfrm>
            <a:off x="2547320" y="1886050"/>
            <a:ext cx="1025072" cy="997778"/>
          </a:xfrm>
          <a:prstGeom prst="rect">
            <a:avLst/>
          </a:prstGeom>
        </p:spPr>
      </p:pic>
      <p:pic>
        <p:nvPicPr>
          <p:cNvPr id="22" name="Picture 21" descr="A diagram of skin structure&#10;&#10;AI-generated content may be incorrect.">
            <a:extLst>
              <a:ext uri="{FF2B5EF4-FFF2-40B4-BE49-F238E27FC236}">
                <a16:creationId xmlns:a16="http://schemas.microsoft.com/office/drawing/2014/main" id="{E7B00EE6-EF03-2701-F62E-997C9CE6BD7A}"/>
              </a:ext>
            </a:extLst>
          </p:cNvPr>
          <p:cNvPicPr>
            <a:picLocks noChangeAspect="1"/>
          </p:cNvPicPr>
          <p:nvPr/>
        </p:nvPicPr>
        <p:blipFill>
          <a:blip r:embed="rId4"/>
          <a:stretch>
            <a:fillRect/>
          </a:stretch>
        </p:blipFill>
        <p:spPr>
          <a:xfrm>
            <a:off x="3529733" y="1755878"/>
            <a:ext cx="920573" cy="1129085"/>
          </a:xfrm>
          <a:prstGeom prst="rect">
            <a:avLst/>
          </a:prstGeom>
        </p:spPr>
      </p:pic>
      <p:pic>
        <p:nvPicPr>
          <p:cNvPr id="24" name="Picture 23" descr="A pink petri dish with pink liquid and small yellow objects&#10;&#10;AI-generated content may be incorrect.">
            <a:extLst>
              <a:ext uri="{FF2B5EF4-FFF2-40B4-BE49-F238E27FC236}">
                <a16:creationId xmlns:a16="http://schemas.microsoft.com/office/drawing/2014/main" id="{53BCFA44-CE9D-FFE5-0486-C0A1B78B50FC}"/>
              </a:ext>
            </a:extLst>
          </p:cNvPr>
          <p:cNvPicPr>
            <a:picLocks noChangeAspect="1"/>
          </p:cNvPicPr>
          <p:nvPr/>
        </p:nvPicPr>
        <p:blipFill>
          <a:blip r:embed="rId5"/>
          <a:stretch>
            <a:fillRect/>
          </a:stretch>
        </p:blipFill>
        <p:spPr>
          <a:xfrm>
            <a:off x="4062559" y="1371887"/>
            <a:ext cx="3260404" cy="2282283"/>
          </a:xfrm>
          <a:prstGeom prst="rect">
            <a:avLst/>
          </a:prstGeom>
        </p:spPr>
      </p:pic>
      <p:pic>
        <p:nvPicPr>
          <p:cNvPr id="26" name="Picture 25" descr="A group of people in white coats&#10;&#10;AI-generated content may be incorrect.">
            <a:extLst>
              <a:ext uri="{FF2B5EF4-FFF2-40B4-BE49-F238E27FC236}">
                <a16:creationId xmlns:a16="http://schemas.microsoft.com/office/drawing/2014/main" id="{A4E34873-F2AE-C6CA-3B64-836D069AED2F}"/>
              </a:ext>
            </a:extLst>
          </p:cNvPr>
          <p:cNvPicPr>
            <a:picLocks noChangeAspect="1"/>
          </p:cNvPicPr>
          <p:nvPr/>
        </p:nvPicPr>
        <p:blipFill>
          <a:blip r:embed="rId6"/>
          <a:stretch>
            <a:fillRect/>
          </a:stretch>
        </p:blipFill>
        <p:spPr>
          <a:xfrm>
            <a:off x="6813406" y="762991"/>
            <a:ext cx="1732201" cy="2257862"/>
          </a:xfrm>
          <a:prstGeom prst="rect">
            <a:avLst/>
          </a:prstGeom>
        </p:spPr>
      </p:pic>
      <p:sp>
        <p:nvSpPr>
          <p:cNvPr id="28" name="Text Placeholder 27">
            <a:extLst>
              <a:ext uri="{FF2B5EF4-FFF2-40B4-BE49-F238E27FC236}">
                <a16:creationId xmlns:a16="http://schemas.microsoft.com/office/drawing/2014/main" id="{66EFA9BE-FF9E-8FCE-109D-09B846CBE2CD}"/>
              </a:ext>
            </a:extLst>
          </p:cNvPr>
          <p:cNvSpPr>
            <a:spLocks noGrp="1"/>
          </p:cNvSpPr>
          <p:nvPr>
            <p:ph type="body" sz="quarter" idx="12"/>
          </p:nvPr>
        </p:nvSpPr>
        <p:spPr/>
        <p:txBody>
          <a:bodyPr/>
          <a:lstStyle/>
          <a:p>
            <a:r>
              <a:rPr lang="en-GB" dirty="0"/>
              <a:t>A trail of critical documentation.</a:t>
            </a:r>
          </a:p>
        </p:txBody>
      </p:sp>
      <p:cxnSp>
        <p:nvCxnSpPr>
          <p:cNvPr id="3" name="Straight Arrow Connector 2">
            <a:extLst>
              <a:ext uri="{FF2B5EF4-FFF2-40B4-BE49-F238E27FC236}">
                <a16:creationId xmlns:a16="http://schemas.microsoft.com/office/drawing/2014/main" id="{AAD98708-006C-C0FB-426F-28B01546CCA5}"/>
              </a:ext>
            </a:extLst>
          </p:cNvPr>
          <p:cNvCxnSpPr>
            <a:cxnSpLocks/>
          </p:cNvCxnSpPr>
          <p:nvPr/>
        </p:nvCxnSpPr>
        <p:spPr>
          <a:xfrm>
            <a:off x="227171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4578D69-27C3-4460-EE3E-6B1C15139F9E}"/>
              </a:ext>
            </a:extLst>
          </p:cNvPr>
          <p:cNvCxnSpPr>
            <a:cxnSpLocks/>
          </p:cNvCxnSpPr>
          <p:nvPr/>
        </p:nvCxnSpPr>
        <p:spPr>
          <a:xfrm>
            <a:off x="431237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7B8CB551-5633-AEA6-8166-79BDF8C25AA9}"/>
              </a:ext>
            </a:extLst>
          </p:cNvPr>
          <p:cNvCxnSpPr>
            <a:cxnSpLocks/>
          </p:cNvCxnSpPr>
          <p:nvPr/>
        </p:nvCxnSpPr>
        <p:spPr>
          <a:xfrm>
            <a:off x="6538913" y="3120651"/>
            <a:ext cx="27449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89087118-37DC-7378-8C40-E2EC3F20A751}"/>
              </a:ext>
            </a:extLst>
          </p:cNvPr>
          <p:cNvSpPr/>
          <p:nvPr/>
        </p:nvSpPr>
        <p:spPr>
          <a:xfrm>
            <a:off x="2790967" y="3014000"/>
            <a:ext cx="5819633" cy="88848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Tree>
    <p:extLst>
      <p:ext uri="{BB962C8B-B14F-4D97-AF65-F5344CB8AC3E}">
        <p14:creationId xmlns:p14="http://schemas.microsoft.com/office/powerpoint/2010/main" val="10465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815F38B-4951-7D68-F223-60FB86F7E1BA}"/>
              </a:ext>
            </a:extLst>
          </p:cNvPr>
          <p:cNvSpPr>
            <a:spLocks noGrp="1"/>
          </p:cNvSpPr>
          <p:nvPr>
            <p:ph type="title"/>
          </p:nvPr>
        </p:nvSpPr>
        <p:spPr/>
        <p:txBody>
          <a:bodyPr/>
          <a:lstStyle/>
          <a:p>
            <a:r>
              <a:rPr lang="en-GB" dirty="0">
                <a:solidFill>
                  <a:schemeClr val="tx1"/>
                </a:solidFill>
              </a:rPr>
              <a:t>Legal considerations</a:t>
            </a:r>
          </a:p>
        </p:txBody>
      </p:sp>
      <p:sp>
        <p:nvSpPr>
          <p:cNvPr id="14" name="Text Placeholder 13">
            <a:extLst>
              <a:ext uri="{FF2B5EF4-FFF2-40B4-BE49-F238E27FC236}">
                <a16:creationId xmlns:a16="http://schemas.microsoft.com/office/drawing/2014/main" id="{3694BF25-534C-F524-E2DD-6BEF4F11BBDE}"/>
              </a:ext>
            </a:extLst>
          </p:cNvPr>
          <p:cNvSpPr>
            <a:spLocks noGrp="1"/>
          </p:cNvSpPr>
          <p:nvPr>
            <p:ph type="body" sz="quarter" idx="10"/>
          </p:nvPr>
        </p:nvSpPr>
        <p:spPr/>
        <p:txBody>
          <a:bodyPr/>
          <a:lstStyle/>
          <a:p>
            <a:r>
              <a:rPr lang="en-GB" dirty="0"/>
              <a:t>Who has permission to use the primary material?</a:t>
            </a:r>
          </a:p>
          <a:p>
            <a:r>
              <a:rPr lang="en-GB" dirty="0"/>
              <a:t>Are there Material Transfer Agreements covering movement of samples between labs?</a:t>
            </a:r>
          </a:p>
          <a:p>
            <a:r>
              <a:rPr lang="en-GB" dirty="0"/>
              <a:t>Who has ultimate legal responsibility for the iPSC(s) (i.e. ownership)?</a:t>
            </a:r>
          </a:p>
          <a:p>
            <a:pPr lvl="2"/>
            <a:r>
              <a:rPr lang="en-GB" dirty="0"/>
              <a:t>Particularly important when generating iPSCs in collaboration. </a:t>
            </a:r>
          </a:p>
          <a:p>
            <a:r>
              <a:rPr lang="en-GB" dirty="0"/>
              <a:t>How were the iPSCs generated? And using what technology?</a:t>
            </a:r>
          </a:p>
          <a:p>
            <a:pPr lvl="2"/>
            <a:r>
              <a:rPr lang="en-GB" dirty="0"/>
              <a:t>Third party licensing obligations (e.g. reprogramming factors, genetic modification reagents etc)</a:t>
            </a:r>
          </a:p>
          <a:p>
            <a:pPr lvl="2"/>
            <a:r>
              <a:rPr lang="en-GB" dirty="0"/>
              <a:t>Legal use restrictions </a:t>
            </a:r>
          </a:p>
          <a:p>
            <a:pPr lvl="2"/>
            <a:r>
              <a:rPr lang="en-GB" dirty="0"/>
              <a:t>Step 1: contact supplier! </a:t>
            </a:r>
          </a:p>
        </p:txBody>
      </p:sp>
      <p:sp>
        <p:nvSpPr>
          <p:cNvPr id="12" name="Slide Number Placeholder 11">
            <a:extLst>
              <a:ext uri="{FF2B5EF4-FFF2-40B4-BE49-F238E27FC236}">
                <a16:creationId xmlns:a16="http://schemas.microsoft.com/office/drawing/2014/main" id="{12C617F0-5C31-E115-71DE-8E85748DE605}"/>
              </a:ext>
            </a:extLst>
          </p:cNvPr>
          <p:cNvSpPr>
            <a:spLocks noGrp="1"/>
          </p:cNvSpPr>
          <p:nvPr>
            <p:ph type="sldNum" sz="quarter" idx="14"/>
          </p:nvPr>
        </p:nvSpPr>
        <p:spPr/>
        <p:txBody>
          <a:bodyPr/>
          <a:lstStyle/>
          <a:p>
            <a:fld id="{33DC2AB1-3121-DC42-81EB-8FDD8A73E93A}" type="slidenum">
              <a:rPr lang="en-GB" smtClean="0"/>
              <a:pPr/>
              <a:t>14</a:t>
            </a:fld>
            <a:endParaRPr lang="en-GB"/>
          </a:p>
        </p:txBody>
      </p:sp>
      <p:sp>
        <p:nvSpPr>
          <p:cNvPr id="2" name="Rectangle 1">
            <a:extLst>
              <a:ext uri="{FF2B5EF4-FFF2-40B4-BE49-F238E27FC236}">
                <a16:creationId xmlns:a16="http://schemas.microsoft.com/office/drawing/2014/main" id="{4B8BC9C2-AA52-9CDC-9A2D-D1192BBF1B77}"/>
              </a:ext>
            </a:extLst>
          </p:cNvPr>
          <p:cNvSpPr/>
          <p:nvPr/>
        </p:nvSpPr>
        <p:spPr>
          <a:xfrm>
            <a:off x="0" y="0"/>
            <a:ext cx="3594100" cy="4356100"/>
          </a:xfrm>
          <a:prstGeom prst="rect">
            <a:avLst/>
          </a:prstGeom>
          <a:solidFill>
            <a:srgbClr val="F1F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diagram of skin structure&#10;&#10;AI-generated content may be incorrect.">
            <a:extLst>
              <a:ext uri="{FF2B5EF4-FFF2-40B4-BE49-F238E27FC236}">
                <a16:creationId xmlns:a16="http://schemas.microsoft.com/office/drawing/2014/main" id="{FED8C7B0-C1E5-0BA0-B821-B79194BC85F4}"/>
              </a:ext>
            </a:extLst>
          </p:cNvPr>
          <p:cNvPicPr>
            <a:picLocks noChangeAspect="1"/>
          </p:cNvPicPr>
          <p:nvPr/>
        </p:nvPicPr>
        <p:blipFill>
          <a:blip r:embed="rId2"/>
          <a:stretch>
            <a:fillRect/>
          </a:stretch>
        </p:blipFill>
        <p:spPr>
          <a:xfrm>
            <a:off x="1754170" y="101599"/>
            <a:ext cx="674415" cy="827172"/>
          </a:xfrm>
          <a:prstGeom prst="rect">
            <a:avLst/>
          </a:prstGeom>
        </p:spPr>
      </p:pic>
      <p:pic>
        <p:nvPicPr>
          <p:cNvPr id="6" name="Picture 5"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0A7F21FA-94AE-95EE-B6FC-557EC21168B0}"/>
              </a:ext>
            </a:extLst>
          </p:cNvPr>
          <p:cNvPicPr>
            <a:picLocks noChangeAspect="1"/>
          </p:cNvPicPr>
          <p:nvPr/>
        </p:nvPicPr>
        <p:blipFill>
          <a:blip r:embed="rId3"/>
          <a:stretch>
            <a:fillRect/>
          </a:stretch>
        </p:blipFill>
        <p:spPr>
          <a:xfrm>
            <a:off x="2376605" y="135706"/>
            <a:ext cx="779718" cy="758957"/>
          </a:xfrm>
          <a:prstGeom prst="rect">
            <a:avLst/>
          </a:prstGeom>
        </p:spPr>
      </p:pic>
      <p:pic>
        <p:nvPicPr>
          <p:cNvPr id="8" name="Picture 7" descr="A pink petri dish with pink liquid and small yellow objects&#10;&#10;AI-generated content may be incorrect.">
            <a:extLst>
              <a:ext uri="{FF2B5EF4-FFF2-40B4-BE49-F238E27FC236}">
                <a16:creationId xmlns:a16="http://schemas.microsoft.com/office/drawing/2014/main" id="{2FAF1F81-AF27-CB36-1DA0-924DF263F39C}"/>
              </a:ext>
            </a:extLst>
          </p:cNvPr>
          <p:cNvPicPr>
            <a:picLocks noChangeAspect="1"/>
          </p:cNvPicPr>
          <p:nvPr/>
        </p:nvPicPr>
        <p:blipFill>
          <a:blip r:embed="rId4"/>
          <a:stretch>
            <a:fillRect/>
          </a:stretch>
        </p:blipFill>
        <p:spPr>
          <a:xfrm>
            <a:off x="1437807" y="1050592"/>
            <a:ext cx="1432379" cy="1002665"/>
          </a:xfrm>
          <a:prstGeom prst="rect">
            <a:avLst/>
          </a:prstGeom>
        </p:spPr>
      </p:pic>
      <p:grpSp>
        <p:nvGrpSpPr>
          <p:cNvPr id="9" name="Group 8">
            <a:extLst>
              <a:ext uri="{FF2B5EF4-FFF2-40B4-BE49-F238E27FC236}">
                <a16:creationId xmlns:a16="http://schemas.microsoft.com/office/drawing/2014/main" id="{90F9F804-6799-6BF2-3ABE-D2438C188CAC}"/>
              </a:ext>
            </a:extLst>
          </p:cNvPr>
          <p:cNvGrpSpPr/>
          <p:nvPr/>
        </p:nvGrpSpPr>
        <p:grpSpPr>
          <a:xfrm>
            <a:off x="1789073" y="2209186"/>
            <a:ext cx="828738" cy="491431"/>
            <a:chOff x="4819923" y="2460897"/>
            <a:chExt cx="1142686" cy="769210"/>
          </a:xfrm>
        </p:grpSpPr>
        <p:pic>
          <p:nvPicPr>
            <p:cNvPr id="10" name="Picture 9" descr="A group of white containers&#10;&#10;AI-generated content may be incorrect.">
              <a:extLst>
                <a:ext uri="{FF2B5EF4-FFF2-40B4-BE49-F238E27FC236}">
                  <a16:creationId xmlns:a16="http://schemas.microsoft.com/office/drawing/2014/main" id="{6918CC32-F3A1-9A02-1C3B-8FCCE2D09024}"/>
                </a:ext>
              </a:extLst>
            </p:cNvPr>
            <p:cNvPicPr>
              <a:picLocks noChangeAspect="1"/>
            </p:cNvPicPr>
            <p:nvPr/>
          </p:nvPicPr>
          <p:blipFill>
            <a:blip r:embed="rId5"/>
            <a:srcRect r="68760"/>
            <a:stretch>
              <a:fillRect/>
            </a:stretch>
          </p:blipFill>
          <p:spPr>
            <a:xfrm>
              <a:off x="4819923" y="2460897"/>
              <a:ext cx="468833" cy="735872"/>
            </a:xfrm>
            <a:prstGeom prst="rect">
              <a:avLst/>
            </a:prstGeom>
          </p:spPr>
        </p:pic>
        <p:pic>
          <p:nvPicPr>
            <p:cNvPr id="11" name="Picture 10" descr="A group of white containers&#10;&#10;AI-generated content may be incorrect.">
              <a:extLst>
                <a:ext uri="{FF2B5EF4-FFF2-40B4-BE49-F238E27FC236}">
                  <a16:creationId xmlns:a16="http://schemas.microsoft.com/office/drawing/2014/main" id="{9165EA90-6CF5-8AB8-4004-915E0F4DDDFD}"/>
                </a:ext>
              </a:extLst>
            </p:cNvPr>
            <p:cNvPicPr>
              <a:picLocks noChangeAspect="1"/>
            </p:cNvPicPr>
            <p:nvPr/>
          </p:nvPicPr>
          <p:blipFill>
            <a:blip r:embed="rId5"/>
            <a:srcRect l="65607" r="21794"/>
            <a:stretch>
              <a:fillRect/>
            </a:stretch>
          </p:blipFill>
          <p:spPr>
            <a:xfrm>
              <a:off x="5578795" y="2494235"/>
              <a:ext cx="189085" cy="735872"/>
            </a:xfrm>
            <a:prstGeom prst="rect">
              <a:avLst/>
            </a:prstGeom>
          </p:spPr>
        </p:pic>
        <p:pic>
          <p:nvPicPr>
            <p:cNvPr id="16" name="Picture 15" descr="A group of white containers&#10;&#10;AI-generated content may be incorrect.">
              <a:extLst>
                <a:ext uri="{FF2B5EF4-FFF2-40B4-BE49-F238E27FC236}">
                  <a16:creationId xmlns:a16="http://schemas.microsoft.com/office/drawing/2014/main" id="{9879A232-64CC-D780-674B-9908286BE72B}"/>
                </a:ext>
              </a:extLst>
            </p:cNvPr>
            <p:cNvPicPr>
              <a:picLocks noChangeAspect="1"/>
            </p:cNvPicPr>
            <p:nvPr/>
          </p:nvPicPr>
          <p:blipFill>
            <a:blip r:embed="rId5"/>
            <a:srcRect l="40448" r="42892"/>
            <a:stretch>
              <a:fillRect/>
            </a:stretch>
          </p:blipFill>
          <p:spPr>
            <a:xfrm>
              <a:off x="5312222" y="2494235"/>
              <a:ext cx="250031" cy="735872"/>
            </a:xfrm>
            <a:prstGeom prst="rect">
              <a:avLst/>
            </a:prstGeom>
          </p:spPr>
        </p:pic>
        <p:pic>
          <p:nvPicPr>
            <p:cNvPr id="17" name="Picture 16" descr="A group of white containers&#10;&#10;AI-generated content may be incorrect.">
              <a:extLst>
                <a:ext uri="{FF2B5EF4-FFF2-40B4-BE49-F238E27FC236}">
                  <a16:creationId xmlns:a16="http://schemas.microsoft.com/office/drawing/2014/main" id="{6D1B6B03-2A8B-C653-B551-D7EEE7AC8153}"/>
                </a:ext>
              </a:extLst>
            </p:cNvPr>
            <p:cNvPicPr>
              <a:picLocks noChangeAspect="1"/>
            </p:cNvPicPr>
            <p:nvPr/>
          </p:nvPicPr>
          <p:blipFill>
            <a:blip r:embed="rId5"/>
            <a:srcRect l="87065"/>
            <a:stretch>
              <a:fillRect/>
            </a:stretch>
          </p:blipFill>
          <p:spPr>
            <a:xfrm>
              <a:off x="5768486" y="2494235"/>
              <a:ext cx="194123" cy="735872"/>
            </a:xfrm>
            <a:prstGeom prst="rect">
              <a:avLst/>
            </a:prstGeom>
          </p:spPr>
        </p:pic>
      </p:grpSp>
      <p:pic>
        <p:nvPicPr>
          <p:cNvPr id="19" name="Picture 18" descr="A group of people in white coats&#10;&#10;AI-generated content may be incorrect.">
            <a:extLst>
              <a:ext uri="{FF2B5EF4-FFF2-40B4-BE49-F238E27FC236}">
                <a16:creationId xmlns:a16="http://schemas.microsoft.com/office/drawing/2014/main" id="{340024ED-BD8C-9779-E4E4-4F3DD82FB63A}"/>
              </a:ext>
            </a:extLst>
          </p:cNvPr>
          <p:cNvPicPr>
            <a:picLocks noChangeAspect="1"/>
          </p:cNvPicPr>
          <p:nvPr/>
        </p:nvPicPr>
        <p:blipFill>
          <a:blip r:embed="rId6"/>
          <a:stretch>
            <a:fillRect/>
          </a:stretch>
        </p:blipFill>
        <p:spPr>
          <a:xfrm>
            <a:off x="1740417" y="2951517"/>
            <a:ext cx="701919" cy="914926"/>
          </a:xfrm>
          <a:prstGeom prst="rect">
            <a:avLst/>
          </a:prstGeom>
        </p:spPr>
      </p:pic>
      <p:sp>
        <p:nvSpPr>
          <p:cNvPr id="20" name="Call-out: Down Arrow 19">
            <a:extLst>
              <a:ext uri="{FF2B5EF4-FFF2-40B4-BE49-F238E27FC236}">
                <a16:creationId xmlns:a16="http://schemas.microsoft.com/office/drawing/2014/main" id="{93016560-DF74-2386-53C7-1DFCDE597722}"/>
              </a:ext>
            </a:extLst>
          </p:cNvPr>
          <p:cNvSpPr/>
          <p:nvPr/>
        </p:nvSpPr>
        <p:spPr>
          <a:xfrm>
            <a:off x="318860" y="353679"/>
            <a:ext cx="1432379" cy="688775"/>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err="1"/>
              <a:t>Biosamples</a:t>
            </a:r>
            <a:endParaRPr lang="en-GB" sz="1200" dirty="0"/>
          </a:p>
        </p:txBody>
      </p:sp>
      <p:sp>
        <p:nvSpPr>
          <p:cNvPr id="21" name="Call-out: Down Arrow 20">
            <a:extLst>
              <a:ext uri="{FF2B5EF4-FFF2-40B4-BE49-F238E27FC236}">
                <a16:creationId xmlns:a16="http://schemas.microsoft.com/office/drawing/2014/main" id="{E24E9751-BF29-81A8-4558-C373D1809A73}"/>
              </a:ext>
            </a:extLst>
          </p:cNvPr>
          <p:cNvSpPr/>
          <p:nvPr/>
        </p:nvSpPr>
        <p:spPr>
          <a:xfrm>
            <a:off x="318860" y="1269820"/>
            <a:ext cx="1432379" cy="688775"/>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iPSCs</a:t>
            </a:r>
          </a:p>
        </p:txBody>
      </p:sp>
      <p:sp>
        <p:nvSpPr>
          <p:cNvPr id="22" name="Call-out: Down Arrow 21">
            <a:extLst>
              <a:ext uri="{FF2B5EF4-FFF2-40B4-BE49-F238E27FC236}">
                <a16:creationId xmlns:a16="http://schemas.microsoft.com/office/drawing/2014/main" id="{8C2E959A-516F-5613-0797-9E8492E3A4D6}"/>
              </a:ext>
            </a:extLst>
          </p:cNvPr>
          <p:cNvSpPr/>
          <p:nvPr/>
        </p:nvSpPr>
        <p:spPr>
          <a:xfrm>
            <a:off x="304994" y="2229579"/>
            <a:ext cx="1432379" cy="688775"/>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Biobanking</a:t>
            </a:r>
          </a:p>
        </p:txBody>
      </p:sp>
      <p:sp>
        <p:nvSpPr>
          <p:cNvPr id="23" name="Call-out: Down Arrow 22">
            <a:extLst>
              <a:ext uri="{FF2B5EF4-FFF2-40B4-BE49-F238E27FC236}">
                <a16:creationId xmlns:a16="http://schemas.microsoft.com/office/drawing/2014/main" id="{E3CCCEE6-F404-759F-7569-C80BDBA493F2}"/>
              </a:ext>
            </a:extLst>
          </p:cNvPr>
          <p:cNvSpPr/>
          <p:nvPr/>
        </p:nvSpPr>
        <p:spPr>
          <a:xfrm>
            <a:off x="304993" y="3189338"/>
            <a:ext cx="1432379" cy="688775"/>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Researchers</a:t>
            </a:r>
          </a:p>
        </p:txBody>
      </p:sp>
      <p:pic>
        <p:nvPicPr>
          <p:cNvPr id="3" name="Picture 2" descr="A diagram of skin structure&#10;&#10;AI-generated content may be incorrect.">
            <a:extLst>
              <a:ext uri="{FF2B5EF4-FFF2-40B4-BE49-F238E27FC236}">
                <a16:creationId xmlns:a16="http://schemas.microsoft.com/office/drawing/2014/main" id="{7B29804A-C9D7-9D26-F5EC-698A583B0DD6}"/>
              </a:ext>
            </a:extLst>
          </p:cNvPr>
          <p:cNvPicPr>
            <a:picLocks noChangeAspect="1"/>
          </p:cNvPicPr>
          <p:nvPr/>
        </p:nvPicPr>
        <p:blipFill>
          <a:blip r:embed="rId2"/>
          <a:stretch>
            <a:fillRect/>
          </a:stretch>
        </p:blipFill>
        <p:spPr>
          <a:xfrm>
            <a:off x="1754170" y="109737"/>
            <a:ext cx="674415" cy="827172"/>
          </a:xfrm>
          <a:prstGeom prst="rect">
            <a:avLst/>
          </a:prstGeom>
        </p:spPr>
      </p:pic>
      <p:pic>
        <p:nvPicPr>
          <p:cNvPr id="5" name="Picture 4"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DF3EDE51-13F0-B8D0-044F-448F881B6EF7}"/>
              </a:ext>
            </a:extLst>
          </p:cNvPr>
          <p:cNvPicPr>
            <a:picLocks noChangeAspect="1"/>
          </p:cNvPicPr>
          <p:nvPr/>
        </p:nvPicPr>
        <p:blipFill>
          <a:blip r:embed="rId3"/>
          <a:stretch>
            <a:fillRect/>
          </a:stretch>
        </p:blipFill>
        <p:spPr>
          <a:xfrm>
            <a:off x="2376605" y="143844"/>
            <a:ext cx="779718" cy="758957"/>
          </a:xfrm>
          <a:prstGeom prst="rect">
            <a:avLst/>
          </a:prstGeom>
        </p:spPr>
      </p:pic>
      <p:sp>
        <p:nvSpPr>
          <p:cNvPr id="7" name="Call-out: Down Arrow 6">
            <a:extLst>
              <a:ext uri="{FF2B5EF4-FFF2-40B4-BE49-F238E27FC236}">
                <a16:creationId xmlns:a16="http://schemas.microsoft.com/office/drawing/2014/main" id="{828D6290-0A9A-617E-06F7-F0EB05BFF130}"/>
              </a:ext>
            </a:extLst>
          </p:cNvPr>
          <p:cNvSpPr/>
          <p:nvPr/>
        </p:nvSpPr>
        <p:spPr>
          <a:xfrm>
            <a:off x="318860" y="361817"/>
            <a:ext cx="1432379" cy="688775"/>
          </a:xfrm>
          <a:prstGeom prst="down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err="1"/>
              <a:t>Biosamples</a:t>
            </a:r>
            <a:endParaRPr lang="en-GB" sz="1200" dirty="0"/>
          </a:p>
        </p:txBody>
      </p:sp>
      <p:sp>
        <p:nvSpPr>
          <p:cNvPr id="15" name="TextBox 14">
            <a:extLst>
              <a:ext uri="{FF2B5EF4-FFF2-40B4-BE49-F238E27FC236}">
                <a16:creationId xmlns:a16="http://schemas.microsoft.com/office/drawing/2014/main" id="{95DA0C5B-B60B-474B-3192-4E8D45C94915}"/>
              </a:ext>
            </a:extLst>
          </p:cNvPr>
          <p:cNvSpPr txBox="1"/>
          <p:nvPr/>
        </p:nvSpPr>
        <p:spPr>
          <a:xfrm>
            <a:off x="713893" y="997111"/>
            <a:ext cx="727807" cy="300082"/>
          </a:xfrm>
          <a:prstGeom prst="rect">
            <a:avLst/>
          </a:prstGeom>
          <a:noFill/>
        </p:spPr>
        <p:txBody>
          <a:bodyPr wrap="square" rtlCol="0">
            <a:spAutoFit/>
          </a:bodyPr>
          <a:lstStyle/>
          <a:p>
            <a:r>
              <a:rPr lang="en-GB" dirty="0">
                <a:solidFill>
                  <a:schemeClr val="accent2"/>
                </a:solidFill>
              </a:rPr>
              <a:t>MTA?</a:t>
            </a:r>
          </a:p>
        </p:txBody>
      </p:sp>
      <p:sp>
        <p:nvSpPr>
          <p:cNvPr id="18" name="TextBox 17">
            <a:extLst>
              <a:ext uri="{FF2B5EF4-FFF2-40B4-BE49-F238E27FC236}">
                <a16:creationId xmlns:a16="http://schemas.microsoft.com/office/drawing/2014/main" id="{9B3A7075-66D6-0378-6708-6F6F643452CC}"/>
              </a:ext>
            </a:extLst>
          </p:cNvPr>
          <p:cNvSpPr txBox="1"/>
          <p:nvPr/>
        </p:nvSpPr>
        <p:spPr>
          <a:xfrm>
            <a:off x="713893" y="1911925"/>
            <a:ext cx="727807" cy="300082"/>
          </a:xfrm>
          <a:prstGeom prst="rect">
            <a:avLst/>
          </a:prstGeom>
          <a:noFill/>
        </p:spPr>
        <p:txBody>
          <a:bodyPr wrap="square" rtlCol="0">
            <a:spAutoFit/>
          </a:bodyPr>
          <a:lstStyle/>
          <a:p>
            <a:r>
              <a:rPr lang="en-GB" dirty="0">
                <a:solidFill>
                  <a:schemeClr val="accent2"/>
                </a:solidFill>
              </a:rPr>
              <a:t>MTA?</a:t>
            </a:r>
          </a:p>
        </p:txBody>
      </p:sp>
      <p:sp>
        <p:nvSpPr>
          <p:cNvPr id="24" name="TextBox 23">
            <a:extLst>
              <a:ext uri="{FF2B5EF4-FFF2-40B4-BE49-F238E27FC236}">
                <a16:creationId xmlns:a16="http://schemas.microsoft.com/office/drawing/2014/main" id="{365F18B0-5035-A28B-755F-B4B420060DAD}"/>
              </a:ext>
            </a:extLst>
          </p:cNvPr>
          <p:cNvSpPr txBox="1"/>
          <p:nvPr/>
        </p:nvSpPr>
        <p:spPr>
          <a:xfrm>
            <a:off x="710000" y="2875981"/>
            <a:ext cx="727807" cy="300082"/>
          </a:xfrm>
          <a:prstGeom prst="rect">
            <a:avLst/>
          </a:prstGeom>
          <a:noFill/>
        </p:spPr>
        <p:txBody>
          <a:bodyPr wrap="square" rtlCol="0">
            <a:spAutoFit/>
          </a:bodyPr>
          <a:lstStyle/>
          <a:p>
            <a:r>
              <a:rPr lang="en-GB" dirty="0">
                <a:solidFill>
                  <a:schemeClr val="accent2"/>
                </a:solidFill>
              </a:rPr>
              <a:t>MTA?</a:t>
            </a:r>
          </a:p>
        </p:txBody>
      </p:sp>
    </p:spTree>
    <p:extLst>
      <p:ext uri="{BB962C8B-B14F-4D97-AF65-F5344CB8AC3E}">
        <p14:creationId xmlns:p14="http://schemas.microsoft.com/office/powerpoint/2010/main" val="207306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map of the world&#10;&#10;AI-generated content may be incorrect.">
            <a:extLst>
              <a:ext uri="{FF2B5EF4-FFF2-40B4-BE49-F238E27FC236}">
                <a16:creationId xmlns:a16="http://schemas.microsoft.com/office/drawing/2014/main" id="{B15CF092-0A77-7982-A00E-36713FB39525}"/>
              </a:ext>
            </a:extLst>
          </p:cNvPr>
          <p:cNvPicPr>
            <a:picLocks noGrp="1" noChangeAspect="1"/>
          </p:cNvPicPr>
          <p:nvPr>
            <p:ph type="pic" sz="quarter" idx="13"/>
          </p:nvPr>
        </p:nvPicPr>
        <p:blipFill>
          <a:blip r:embed="rId3">
            <a:duotone>
              <a:prstClr val="black"/>
              <a:srgbClr val="14336A">
                <a:tint val="45000"/>
                <a:satMod val="400000"/>
              </a:srgbClr>
            </a:duotone>
          </a:blip>
          <a:srcRect l="23260" r="23260"/>
          <a:stretch>
            <a:fillRect/>
          </a:stretch>
        </p:blipFill>
        <p:spPr/>
      </p:pic>
      <p:sp>
        <p:nvSpPr>
          <p:cNvPr id="6" name="Title 5">
            <a:extLst>
              <a:ext uri="{FF2B5EF4-FFF2-40B4-BE49-F238E27FC236}">
                <a16:creationId xmlns:a16="http://schemas.microsoft.com/office/drawing/2014/main" id="{A6F6DAD1-E984-C967-DA99-9715EC82DF20}"/>
              </a:ext>
            </a:extLst>
          </p:cNvPr>
          <p:cNvSpPr>
            <a:spLocks noGrp="1"/>
          </p:cNvSpPr>
          <p:nvPr>
            <p:ph type="title"/>
          </p:nvPr>
        </p:nvSpPr>
        <p:spPr/>
        <p:txBody>
          <a:bodyPr/>
          <a:lstStyle/>
          <a:p>
            <a:r>
              <a:rPr lang="en-GB" dirty="0">
                <a:solidFill>
                  <a:schemeClr val="tx1"/>
                </a:solidFill>
              </a:rPr>
              <a:t>Geographical considerations</a:t>
            </a:r>
          </a:p>
        </p:txBody>
      </p:sp>
      <p:sp>
        <p:nvSpPr>
          <p:cNvPr id="7" name="Text Placeholder 6">
            <a:extLst>
              <a:ext uri="{FF2B5EF4-FFF2-40B4-BE49-F238E27FC236}">
                <a16:creationId xmlns:a16="http://schemas.microsoft.com/office/drawing/2014/main" id="{D3D1151C-8EA7-5DB6-EBCA-0FCD6FF6F26F}"/>
              </a:ext>
            </a:extLst>
          </p:cNvPr>
          <p:cNvSpPr>
            <a:spLocks noGrp="1"/>
          </p:cNvSpPr>
          <p:nvPr>
            <p:ph type="body" sz="quarter" idx="10"/>
          </p:nvPr>
        </p:nvSpPr>
        <p:spPr/>
        <p:txBody>
          <a:bodyPr/>
          <a:lstStyle/>
          <a:p>
            <a:r>
              <a:rPr lang="en-GB" dirty="0"/>
              <a:t>Different countries have differing laws and regulations on the use and movement of </a:t>
            </a:r>
            <a:r>
              <a:rPr lang="en-GB" dirty="0" err="1"/>
              <a:t>hPSCs</a:t>
            </a:r>
            <a:r>
              <a:rPr lang="en-GB" dirty="0"/>
              <a:t>.</a:t>
            </a:r>
          </a:p>
          <a:p>
            <a:endParaRPr lang="en-GB" dirty="0"/>
          </a:p>
          <a:p>
            <a:r>
              <a:rPr lang="en-GB" dirty="0"/>
              <a:t>For example, in Belgium, the Belgian Biobank Law regulates biobanks and has specific requirements for handling of consent, samples and movement of cells across borders.</a:t>
            </a:r>
            <a:endParaRPr lang="en-GB" dirty="0">
              <a:highlight>
                <a:srgbClr val="FFFF00"/>
              </a:highlight>
            </a:endParaRPr>
          </a:p>
          <a:p>
            <a:endParaRPr lang="en-GB" dirty="0"/>
          </a:p>
          <a:p>
            <a:r>
              <a:rPr lang="en-GB" dirty="0"/>
              <a:t>Has an impact depending where cells come from vs where cells are going.</a:t>
            </a:r>
          </a:p>
          <a:p>
            <a:endParaRPr lang="en-GB" dirty="0"/>
          </a:p>
          <a:p>
            <a:r>
              <a:rPr lang="en-GB" dirty="0"/>
              <a:t>Differing data regulations worldwide have different impacts on management and sharing of data (e.g. GDPR vs HIPAA). </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D2FD5966-31AF-B5C8-331C-B18E0DCBECE1}"/>
              </a:ext>
            </a:extLst>
          </p:cNvPr>
          <p:cNvSpPr>
            <a:spLocks noGrp="1"/>
          </p:cNvSpPr>
          <p:nvPr>
            <p:ph type="sldNum" sz="quarter" idx="14"/>
          </p:nvPr>
        </p:nvSpPr>
        <p:spPr/>
        <p:txBody>
          <a:bodyPr/>
          <a:lstStyle/>
          <a:p>
            <a:fld id="{33DC2AB1-3121-DC42-81EB-8FDD8A73E93A}" type="slidenum">
              <a:rPr lang="en-GB" smtClean="0"/>
              <a:pPr/>
              <a:t>15</a:t>
            </a:fld>
            <a:endParaRPr lang="en-GB"/>
          </a:p>
        </p:txBody>
      </p:sp>
    </p:spTree>
    <p:extLst>
      <p:ext uri="{BB962C8B-B14F-4D97-AF65-F5344CB8AC3E}">
        <p14:creationId xmlns:p14="http://schemas.microsoft.com/office/powerpoint/2010/main" val="238916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70256E-CC74-E71A-8840-067C55EEE8A9}"/>
              </a:ext>
            </a:extLst>
          </p:cNvPr>
          <p:cNvSpPr>
            <a:spLocks noGrp="1"/>
          </p:cNvSpPr>
          <p:nvPr>
            <p:ph type="title"/>
          </p:nvPr>
        </p:nvSpPr>
        <p:spPr/>
        <p:txBody>
          <a:bodyPr/>
          <a:lstStyle/>
          <a:p>
            <a:r>
              <a:rPr lang="en-GB" dirty="0"/>
              <a:t>iPSC Banking and Quality Control </a:t>
            </a:r>
          </a:p>
        </p:txBody>
      </p:sp>
      <p:sp>
        <p:nvSpPr>
          <p:cNvPr id="7" name="Text Placeholder 6">
            <a:extLst>
              <a:ext uri="{FF2B5EF4-FFF2-40B4-BE49-F238E27FC236}">
                <a16:creationId xmlns:a16="http://schemas.microsoft.com/office/drawing/2014/main" id="{9A18BD41-5C52-4873-D62B-3CFE5D4831C6}"/>
              </a:ext>
            </a:extLst>
          </p:cNvPr>
          <p:cNvSpPr>
            <a:spLocks noGrp="1"/>
          </p:cNvSpPr>
          <p:nvPr>
            <p:ph type="body" sz="quarter" idx="10"/>
          </p:nvPr>
        </p:nvSpPr>
        <p:spPr/>
        <p:txBody>
          <a:bodyPr/>
          <a:lstStyle/>
          <a:p>
            <a:endParaRPr lang="en-GB"/>
          </a:p>
        </p:txBody>
      </p:sp>
      <p:sp>
        <p:nvSpPr>
          <p:cNvPr id="5" name="Slide Number Placeholder 4">
            <a:extLst>
              <a:ext uri="{FF2B5EF4-FFF2-40B4-BE49-F238E27FC236}">
                <a16:creationId xmlns:a16="http://schemas.microsoft.com/office/drawing/2014/main" id="{C53A3D51-0FBC-73E1-4AE5-57CDE62A5B34}"/>
              </a:ext>
            </a:extLst>
          </p:cNvPr>
          <p:cNvSpPr>
            <a:spLocks noGrp="1"/>
          </p:cNvSpPr>
          <p:nvPr>
            <p:ph type="sldNum" sz="quarter" idx="11"/>
          </p:nvPr>
        </p:nvSpPr>
        <p:spPr/>
        <p:txBody>
          <a:bodyPr/>
          <a:lstStyle/>
          <a:p>
            <a:fld id="{33DC2AB1-3121-DC42-81EB-8FDD8A73E93A}" type="slidenum">
              <a:rPr lang="en-GB" smtClean="0"/>
              <a:pPr/>
              <a:t>16</a:t>
            </a:fld>
            <a:endParaRPr lang="en-GB"/>
          </a:p>
        </p:txBody>
      </p:sp>
    </p:spTree>
    <p:extLst>
      <p:ext uri="{BB962C8B-B14F-4D97-AF65-F5344CB8AC3E}">
        <p14:creationId xmlns:p14="http://schemas.microsoft.com/office/powerpoint/2010/main" val="17722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EC75-2824-82EE-9D94-7F1DA9B0033E}"/>
              </a:ext>
            </a:extLst>
          </p:cNvPr>
          <p:cNvSpPr>
            <a:spLocks noGrp="1"/>
          </p:cNvSpPr>
          <p:nvPr>
            <p:ph type="title"/>
          </p:nvPr>
        </p:nvSpPr>
        <p:spPr/>
        <p:txBody>
          <a:bodyPr/>
          <a:lstStyle/>
          <a:p>
            <a:r>
              <a:rPr lang="en-GB" dirty="0"/>
              <a:t>Reprogramming </a:t>
            </a:r>
          </a:p>
        </p:txBody>
      </p:sp>
      <p:sp>
        <p:nvSpPr>
          <p:cNvPr id="6" name="Text Placeholder 5">
            <a:extLst>
              <a:ext uri="{FF2B5EF4-FFF2-40B4-BE49-F238E27FC236}">
                <a16:creationId xmlns:a16="http://schemas.microsoft.com/office/drawing/2014/main" id="{5F8BE71A-F369-6449-DBB5-CC34283BBA16}"/>
              </a:ext>
            </a:extLst>
          </p:cNvPr>
          <p:cNvSpPr>
            <a:spLocks noGrp="1"/>
          </p:cNvSpPr>
          <p:nvPr>
            <p:ph type="body" sz="quarter" idx="12"/>
          </p:nvPr>
        </p:nvSpPr>
        <p:spPr/>
        <p:txBody>
          <a:bodyPr/>
          <a:lstStyle/>
          <a:p>
            <a:r>
              <a:rPr lang="en-GB" dirty="0"/>
              <a:t>Method selection has downstream impact in many aspects.</a:t>
            </a:r>
          </a:p>
        </p:txBody>
      </p:sp>
      <p:sp>
        <p:nvSpPr>
          <p:cNvPr id="7" name="Text Placeholder 6">
            <a:extLst>
              <a:ext uri="{FF2B5EF4-FFF2-40B4-BE49-F238E27FC236}">
                <a16:creationId xmlns:a16="http://schemas.microsoft.com/office/drawing/2014/main" id="{D95FB622-6057-E3B5-C57F-1FCD3434C618}"/>
              </a:ext>
            </a:extLst>
          </p:cNvPr>
          <p:cNvSpPr>
            <a:spLocks noGrp="1"/>
          </p:cNvSpPr>
          <p:nvPr>
            <p:ph type="body" sz="quarter" idx="13"/>
          </p:nvPr>
        </p:nvSpPr>
        <p:spPr/>
        <p:txBody>
          <a:bodyPr/>
          <a:lstStyle/>
          <a:p>
            <a:r>
              <a:rPr lang="en-GB" dirty="0"/>
              <a:t>Primary material</a:t>
            </a:r>
          </a:p>
        </p:txBody>
      </p:sp>
      <p:sp>
        <p:nvSpPr>
          <p:cNvPr id="8" name="Text Placeholder 7">
            <a:extLst>
              <a:ext uri="{FF2B5EF4-FFF2-40B4-BE49-F238E27FC236}">
                <a16:creationId xmlns:a16="http://schemas.microsoft.com/office/drawing/2014/main" id="{D670C824-C825-492F-63DC-53982FC10FA4}"/>
              </a:ext>
            </a:extLst>
          </p:cNvPr>
          <p:cNvSpPr>
            <a:spLocks noGrp="1"/>
          </p:cNvSpPr>
          <p:nvPr>
            <p:ph type="body" sz="quarter" idx="15"/>
          </p:nvPr>
        </p:nvSpPr>
        <p:spPr/>
        <p:txBody>
          <a:bodyPr/>
          <a:lstStyle/>
          <a:p>
            <a:r>
              <a:rPr lang="en-GB" dirty="0"/>
              <a:t>Method selection should match suitably for the primary material type.</a:t>
            </a:r>
          </a:p>
        </p:txBody>
      </p:sp>
      <p:sp>
        <p:nvSpPr>
          <p:cNvPr id="9" name="Text Placeholder 8">
            <a:extLst>
              <a:ext uri="{FF2B5EF4-FFF2-40B4-BE49-F238E27FC236}">
                <a16:creationId xmlns:a16="http://schemas.microsoft.com/office/drawing/2014/main" id="{3DC257A0-A0FA-DB00-60BE-52748C7401C1}"/>
              </a:ext>
            </a:extLst>
          </p:cNvPr>
          <p:cNvSpPr>
            <a:spLocks noGrp="1"/>
          </p:cNvSpPr>
          <p:nvPr>
            <p:ph type="body" sz="quarter" idx="16"/>
          </p:nvPr>
        </p:nvSpPr>
        <p:spPr/>
        <p:txBody>
          <a:bodyPr/>
          <a:lstStyle/>
          <a:p>
            <a:r>
              <a:rPr lang="en-GB" dirty="0"/>
              <a:t>Vector clearance</a:t>
            </a:r>
          </a:p>
        </p:txBody>
      </p:sp>
      <p:sp>
        <p:nvSpPr>
          <p:cNvPr id="10" name="Text Placeholder 9">
            <a:extLst>
              <a:ext uri="{FF2B5EF4-FFF2-40B4-BE49-F238E27FC236}">
                <a16:creationId xmlns:a16="http://schemas.microsoft.com/office/drawing/2014/main" id="{E8095B77-4717-8429-B5A8-031495769B7E}"/>
              </a:ext>
            </a:extLst>
          </p:cNvPr>
          <p:cNvSpPr>
            <a:spLocks noGrp="1"/>
          </p:cNvSpPr>
          <p:nvPr>
            <p:ph type="body" sz="quarter" idx="17"/>
          </p:nvPr>
        </p:nvSpPr>
        <p:spPr/>
        <p:txBody>
          <a:bodyPr/>
          <a:lstStyle/>
          <a:p>
            <a:r>
              <a:rPr lang="en-GB" dirty="0"/>
              <a:t>Standard QC to demonstrate vector clearance.</a:t>
            </a:r>
          </a:p>
        </p:txBody>
      </p:sp>
      <p:sp>
        <p:nvSpPr>
          <p:cNvPr id="11" name="Text Placeholder 10">
            <a:extLst>
              <a:ext uri="{FF2B5EF4-FFF2-40B4-BE49-F238E27FC236}">
                <a16:creationId xmlns:a16="http://schemas.microsoft.com/office/drawing/2014/main" id="{6FDB75AB-A4C0-0CE1-1CC9-9E758B927131}"/>
              </a:ext>
            </a:extLst>
          </p:cNvPr>
          <p:cNvSpPr>
            <a:spLocks noGrp="1"/>
          </p:cNvSpPr>
          <p:nvPr>
            <p:ph type="body" sz="quarter" idx="18"/>
          </p:nvPr>
        </p:nvSpPr>
        <p:spPr/>
        <p:txBody>
          <a:bodyPr/>
          <a:lstStyle/>
          <a:p>
            <a:r>
              <a:rPr lang="en-GB" dirty="0"/>
              <a:t>Biosafety levels</a:t>
            </a:r>
          </a:p>
        </p:txBody>
      </p:sp>
      <p:sp>
        <p:nvSpPr>
          <p:cNvPr id="12" name="Text Placeholder 11">
            <a:extLst>
              <a:ext uri="{FF2B5EF4-FFF2-40B4-BE49-F238E27FC236}">
                <a16:creationId xmlns:a16="http://schemas.microsoft.com/office/drawing/2014/main" id="{64822029-59D8-C4E1-6F19-886278D67797}"/>
              </a:ext>
            </a:extLst>
          </p:cNvPr>
          <p:cNvSpPr>
            <a:spLocks noGrp="1"/>
          </p:cNvSpPr>
          <p:nvPr>
            <p:ph type="body" sz="quarter" idx="19"/>
          </p:nvPr>
        </p:nvSpPr>
        <p:spPr/>
        <p:txBody>
          <a:bodyPr/>
          <a:lstStyle/>
          <a:p>
            <a:r>
              <a:rPr lang="en-GB" dirty="0"/>
              <a:t>Method and clearance status has impact on biosafety regulations internationally.</a:t>
            </a:r>
          </a:p>
        </p:txBody>
      </p:sp>
      <p:sp>
        <p:nvSpPr>
          <p:cNvPr id="13" name="Text Placeholder 12">
            <a:extLst>
              <a:ext uri="{FF2B5EF4-FFF2-40B4-BE49-F238E27FC236}">
                <a16:creationId xmlns:a16="http://schemas.microsoft.com/office/drawing/2014/main" id="{1CA5C577-8A21-7D92-7837-886ADD511C57}"/>
              </a:ext>
            </a:extLst>
          </p:cNvPr>
          <p:cNvSpPr>
            <a:spLocks noGrp="1"/>
          </p:cNvSpPr>
          <p:nvPr>
            <p:ph type="body" sz="quarter" idx="20"/>
          </p:nvPr>
        </p:nvSpPr>
        <p:spPr/>
        <p:txBody>
          <a:bodyPr/>
          <a:lstStyle/>
          <a:p>
            <a:r>
              <a:rPr lang="en-GB" dirty="0"/>
              <a:t>Worldwide shipping</a:t>
            </a:r>
          </a:p>
        </p:txBody>
      </p:sp>
      <p:sp>
        <p:nvSpPr>
          <p:cNvPr id="14" name="Text Placeholder 13">
            <a:extLst>
              <a:ext uri="{FF2B5EF4-FFF2-40B4-BE49-F238E27FC236}">
                <a16:creationId xmlns:a16="http://schemas.microsoft.com/office/drawing/2014/main" id="{5E8B72D5-A40A-E431-EEB7-43E5D6F5A9D0}"/>
              </a:ext>
            </a:extLst>
          </p:cNvPr>
          <p:cNvSpPr>
            <a:spLocks noGrp="1"/>
          </p:cNvSpPr>
          <p:nvPr>
            <p:ph type="body" sz="quarter" idx="21"/>
          </p:nvPr>
        </p:nvSpPr>
        <p:spPr/>
        <p:txBody>
          <a:bodyPr/>
          <a:lstStyle/>
          <a:p>
            <a:r>
              <a:rPr lang="en-GB" dirty="0"/>
              <a:t>Method and clearance status has impact on shipping. </a:t>
            </a:r>
          </a:p>
        </p:txBody>
      </p:sp>
      <p:sp>
        <p:nvSpPr>
          <p:cNvPr id="15" name="Text Placeholder 14">
            <a:extLst>
              <a:ext uri="{FF2B5EF4-FFF2-40B4-BE49-F238E27FC236}">
                <a16:creationId xmlns:a16="http://schemas.microsoft.com/office/drawing/2014/main" id="{3D180DAD-270C-73ED-6428-EAB97F687B7B}"/>
              </a:ext>
            </a:extLst>
          </p:cNvPr>
          <p:cNvSpPr>
            <a:spLocks noGrp="1"/>
          </p:cNvSpPr>
          <p:nvPr>
            <p:ph type="body" sz="quarter" idx="22"/>
          </p:nvPr>
        </p:nvSpPr>
        <p:spPr/>
        <p:txBody>
          <a:bodyPr/>
          <a:lstStyle/>
          <a:p>
            <a:r>
              <a:rPr lang="en-GB" dirty="0"/>
              <a:t>Rights for use</a:t>
            </a:r>
          </a:p>
        </p:txBody>
      </p:sp>
      <p:sp>
        <p:nvSpPr>
          <p:cNvPr id="16" name="Text Placeholder 15">
            <a:extLst>
              <a:ext uri="{FF2B5EF4-FFF2-40B4-BE49-F238E27FC236}">
                <a16:creationId xmlns:a16="http://schemas.microsoft.com/office/drawing/2014/main" id="{FB16D255-BD11-7B3D-628F-A2EBFC1855E5}"/>
              </a:ext>
            </a:extLst>
          </p:cNvPr>
          <p:cNvSpPr>
            <a:spLocks noGrp="1"/>
          </p:cNvSpPr>
          <p:nvPr>
            <p:ph type="body" sz="quarter" idx="23"/>
          </p:nvPr>
        </p:nvSpPr>
        <p:spPr/>
        <p:txBody>
          <a:bodyPr/>
          <a:lstStyle/>
          <a:p>
            <a:r>
              <a:rPr lang="en-GB" dirty="0"/>
              <a:t>Licence for use may have “reach through” rights.</a:t>
            </a:r>
          </a:p>
          <a:p>
            <a:r>
              <a:rPr lang="en-GB" dirty="0"/>
              <a:t>Impact on possible commercial future use.</a:t>
            </a:r>
          </a:p>
        </p:txBody>
      </p:sp>
      <p:sp>
        <p:nvSpPr>
          <p:cNvPr id="17" name="Text Placeholder 16">
            <a:extLst>
              <a:ext uri="{FF2B5EF4-FFF2-40B4-BE49-F238E27FC236}">
                <a16:creationId xmlns:a16="http://schemas.microsoft.com/office/drawing/2014/main" id="{A999268E-F6A9-A37D-EF74-3FB9883BCCA9}"/>
              </a:ext>
            </a:extLst>
          </p:cNvPr>
          <p:cNvSpPr>
            <a:spLocks noGrp="1"/>
          </p:cNvSpPr>
          <p:nvPr>
            <p:ph type="body" sz="quarter" idx="24"/>
          </p:nvPr>
        </p:nvSpPr>
        <p:spPr/>
        <p:txBody>
          <a:bodyPr/>
          <a:lstStyle/>
          <a:p>
            <a:r>
              <a:rPr lang="en-GB" dirty="0"/>
              <a:t>stability</a:t>
            </a:r>
          </a:p>
        </p:txBody>
      </p:sp>
      <p:sp>
        <p:nvSpPr>
          <p:cNvPr id="18" name="Text Placeholder 17">
            <a:extLst>
              <a:ext uri="{FF2B5EF4-FFF2-40B4-BE49-F238E27FC236}">
                <a16:creationId xmlns:a16="http://schemas.microsoft.com/office/drawing/2014/main" id="{0FCAE8F3-DC81-573D-E367-AA8B070F7ADA}"/>
              </a:ext>
            </a:extLst>
          </p:cNvPr>
          <p:cNvSpPr>
            <a:spLocks noGrp="1"/>
          </p:cNvSpPr>
          <p:nvPr>
            <p:ph type="body" sz="quarter" idx="25"/>
          </p:nvPr>
        </p:nvSpPr>
        <p:spPr/>
        <p:txBody>
          <a:bodyPr/>
          <a:lstStyle/>
          <a:p>
            <a:r>
              <a:rPr lang="en-GB" dirty="0"/>
              <a:t>Reprogramming vector choice and culture method has impact on genomic and clonal stability.</a:t>
            </a:r>
          </a:p>
        </p:txBody>
      </p:sp>
      <p:sp>
        <p:nvSpPr>
          <p:cNvPr id="5" name="Slide Number Placeholder 4">
            <a:extLst>
              <a:ext uri="{FF2B5EF4-FFF2-40B4-BE49-F238E27FC236}">
                <a16:creationId xmlns:a16="http://schemas.microsoft.com/office/drawing/2014/main" id="{2174FE94-D0D3-24F4-0159-42102509FC54}"/>
              </a:ext>
            </a:extLst>
          </p:cNvPr>
          <p:cNvSpPr>
            <a:spLocks noGrp="1"/>
          </p:cNvSpPr>
          <p:nvPr>
            <p:ph type="sldNum" sz="quarter" idx="26"/>
          </p:nvPr>
        </p:nvSpPr>
        <p:spPr/>
        <p:txBody>
          <a:bodyPr/>
          <a:lstStyle/>
          <a:p>
            <a:fld id="{33DC2AB1-3121-DC42-81EB-8FDD8A73E93A}" type="slidenum">
              <a:rPr lang="en-GB" smtClean="0"/>
              <a:pPr/>
              <a:t>17</a:t>
            </a:fld>
            <a:endParaRPr lang="en-GB"/>
          </a:p>
        </p:txBody>
      </p:sp>
    </p:spTree>
    <p:extLst>
      <p:ext uri="{BB962C8B-B14F-4D97-AF65-F5344CB8AC3E}">
        <p14:creationId xmlns:p14="http://schemas.microsoft.com/office/powerpoint/2010/main" val="170062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4EBE-EE2C-B7A4-E7EB-097940E4936E}"/>
              </a:ext>
            </a:extLst>
          </p:cNvPr>
          <p:cNvSpPr>
            <a:spLocks noGrp="1"/>
          </p:cNvSpPr>
          <p:nvPr>
            <p:ph type="title"/>
          </p:nvPr>
        </p:nvSpPr>
        <p:spPr/>
        <p:txBody>
          <a:bodyPr/>
          <a:lstStyle/>
          <a:p>
            <a:r>
              <a:rPr lang="en-GB" dirty="0"/>
              <a:t>Expansion and cryopreservation </a:t>
            </a:r>
          </a:p>
        </p:txBody>
      </p:sp>
      <p:sp>
        <p:nvSpPr>
          <p:cNvPr id="6" name="Text Placeholder 5">
            <a:extLst>
              <a:ext uri="{FF2B5EF4-FFF2-40B4-BE49-F238E27FC236}">
                <a16:creationId xmlns:a16="http://schemas.microsoft.com/office/drawing/2014/main" id="{361D3D13-569D-2F0B-FBAE-BDB9538DD5AF}"/>
              </a:ext>
            </a:extLst>
          </p:cNvPr>
          <p:cNvSpPr>
            <a:spLocks noGrp="1"/>
          </p:cNvSpPr>
          <p:nvPr>
            <p:ph type="body" sz="quarter" idx="12"/>
          </p:nvPr>
        </p:nvSpPr>
        <p:spPr/>
        <p:txBody>
          <a:bodyPr/>
          <a:lstStyle/>
          <a:p>
            <a:r>
              <a:rPr lang="en-GB" dirty="0"/>
              <a:t>A critical stage to ensure quality and consistency </a:t>
            </a:r>
          </a:p>
        </p:txBody>
      </p:sp>
      <p:sp>
        <p:nvSpPr>
          <p:cNvPr id="7" name="Text Placeholder 6">
            <a:extLst>
              <a:ext uri="{FF2B5EF4-FFF2-40B4-BE49-F238E27FC236}">
                <a16:creationId xmlns:a16="http://schemas.microsoft.com/office/drawing/2014/main" id="{601F0C37-ABDD-0D89-4B99-786D38A030A6}"/>
              </a:ext>
            </a:extLst>
          </p:cNvPr>
          <p:cNvSpPr>
            <a:spLocks noGrp="1"/>
          </p:cNvSpPr>
          <p:nvPr>
            <p:ph type="body" sz="quarter" idx="13"/>
          </p:nvPr>
        </p:nvSpPr>
        <p:spPr/>
        <p:txBody>
          <a:bodyPr/>
          <a:lstStyle/>
          <a:p>
            <a:r>
              <a:rPr lang="en-GB" dirty="0"/>
              <a:t>Defined reagents</a:t>
            </a:r>
          </a:p>
        </p:txBody>
      </p:sp>
      <p:sp>
        <p:nvSpPr>
          <p:cNvPr id="8" name="Text Placeholder 7">
            <a:extLst>
              <a:ext uri="{FF2B5EF4-FFF2-40B4-BE49-F238E27FC236}">
                <a16:creationId xmlns:a16="http://schemas.microsoft.com/office/drawing/2014/main" id="{641C5219-B9AF-2C5C-F733-4DCAB421F880}"/>
              </a:ext>
            </a:extLst>
          </p:cNvPr>
          <p:cNvSpPr>
            <a:spLocks noGrp="1"/>
          </p:cNvSpPr>
          <p:nvPr>
            <p:ph type="body" sz="quarter" idx="15"/>
          </p:nvPr>
        </p:nvSpPr>
        <p:spPr/>
        <p:txBody>
          <a:bodyPr/>
          <a:lstStyle/>
          <a:p>
            <a:r>
              <a:rPr lang="en-GB" dirty="0"/>
              <a:t>Feeder free</a:t>
            </a:r>
          </a:p>
          <a:p>
            <a:r>
              <a:rPr lang="en-GB" dirty="0"/>
              <a:t>Enzymatic passaging</a:t>
            </a:r>
          </a:p>
          <a:p>
            <a:r>
              <a:rPr lang="en-GB" dirty="0"/>
              <a:t>No FBS</a:t>
            </a:r>
          </a:p>
        </p:txBody>
      </p:sp>
      <p:sp>
        <p:nvSpPr>
          <p:cNvPr id="9" name="Text Placeholder 8">
            <a:extLst>
              <a:ext uri="{FF2B5EF4-FFF2-40B4-BE49-F238E27FC236}">
                <a16:creationId xmlns:a16="http://schemas.microsoft.com/office/drawing/2014/main" id="{94148159-64B9-D521-A7F1-37A552CBF3C7}"/>
              </a:ext>
            </a:extLst>
          </p:cNvPr>
          <p:cNvSpPr>
            <a:spLocks noGrp="1"/>
          </p:cNvSpPr>
          <p:nvPr>
            <p:ph type="body" sz="quarter" idx="16"/>
          </p:nvPr>
        </p:nvSpPr>
        <p:spPr/>
        <p:txBody>
          <a:bodyPr/>
          <a:lstStyle/>
          <a:p>
            <a:r>
              <a:rPr lang="en-GB" dirty="0"/>
              <a:t>Batch consistency</a:t>
            </a:r>
          </a:p>
        </p:txBody>
      </p:sp>
      <p:sp>
        <p:nvSpPr>
          <p:cNvPr id="10" name="Text Placeholder 9">
            <a:extLst>
              <a:ext uri="{FF2B5EF4-FFF2-40B4-BE49-F238E27FC236}">
                <a16:creationId xmlns:a16="http://schemas.microsoft.com/office/drawing/2014/main" id="{5EE6DEF4-BEE7-E68B-0935-AED7E3CB10DD}"/>
              </a:ext>
            </a:extLst>
          </p:cNvPr>
          <p:cNvSpPr>
            <a:spLocks noGrp="1"/>
          </p:cNvSpPr>
          <p:nvPr>
            <p:ph type="body" sz="quarter" idx="17"/>
          </p:nvPr>
        </p:nvSpPr>
        <p:spPr/>
        <p:txBody>
          <a:bodyPr/>
          <a:lstStyle/>
          <a:p>
            <a:r>
              <a:rPr lang="en-GB" dirty="0"/>
              <a:t>Pooling cells prior to filling vials</a:t>
            </a:r>
          </a:p>
        </p:txBody>
      </p:sp>
      <p:sp>
        <p:nvSpPr>
          <p:cNvPr id="11" name="Text Placeholder 10">
            <a:extLst>
              <a:ext uri="{FF2B5EF4-FFF2-40B4-BE49-F238E27FC236}">
                <a16:creationId xmlns:a16="http://schemas.microsoft.com/office/drawing/2014/main" id="{2ED90EC0-6556-9047-4BD3-A62D6D2AAC63}"/>
              </a:ext>
            </a:extLst>
          </p:cNvPr>
          <p:cNvSpPr>
            <a:spLocks noGrp="1"/>
          </p:cNvSpPr>
          <p:nvPr>
            <p:ph type="body" sz="quarter" idx="18"/>
          </p:nvPr>
        </p:nvSpPr>
        <p:spPr/>
        <p:txBody>
          <a:bodyPr/>
          <a:lstStyle/>
          <a:p>
            <a:r>
              <a:rPr lang="en-GB" dirty="0" err="1"/>
              <a:t>cryostorage</a:t>
            </a:r>
            <a:endParaRPr lang="en-GB" dirty="0"/>
          </a:p>
        </p:txBody>
      </p:sp>
      <p:sp>
        <p:nvSpPr>
          <p:cNvPr id="12" name="Text Placeholder 11">
            <a:extLst>
              <a:ext uri="{FF2B5EF4-FFF2-40B4-BE49-F238E27FC236}">
                <a16:creationId xmlns:a16="http://schemas.microsoft.com/office/drawing/2014/main" id="{24598907-13A8-1F59-C4C2-F13B0861589C}"/>
              </a:ext>
            </a:extLst>
          </p:cNvPr>
          <p:cNvSpPr>
            <a:spLocks noGrp="1"/>
          </p:cNvSpPr>
          <p:nvPr>
            <p:ph type="body" sz="quarter" idx="19"/>
          </p:nvPr>
        </p:nvSpPr>
        <p:spPr/>
        <p:txBody>
          <a:bodyPr/>
          <a:lstStyle/>
          <a:p>
            <a:r>
              <a:rPr lang="en-GB" dirty="0"/>
              <a:t>Inventory</a:t>
            </a:r>
          </a:p>
          <a:p>
            <a:r>
              <a:rPr lang="en-GB" dirty="0"/>
              <a:t>Secure </a:t>
            </a:r>
            <a:r>
              <a:rPr lang="en-GB" dirty="0" err="1"/>
              <a:t>cryostorage</a:t>
            </a:r>
            <a:endParaRPr lang="en-GB" dirty="0"/>
          </a:p>
          <a:p>
            <a:r>
              <a:rPr lang="en-GB" dirty="0"/>
              <a:t>Multi-site back up storage </a:t>
            </a:r>
          </a:p>
        </p:txBody>
      </p:sp>
      <p:sp>
        <p:nvSpPr>
          <p:cNvPr id="13" name="Text Placeholder 12">
            <a:extLst>
              <a:ext uri="{FF2B5EF4-FFF2-40B4-BE49-F238E27FC236}">
                <a16:creationId xmlns:a16="http://schemas.microsoft.com/office/drawing/2014/main" id="{3689D510-51AC-E33F-D4A6-B8599BCAD222}"/>
              </a:ext>
            </a:extLst>
          </p:cNvPr>
          <p:cNvSpPr>
            <a:spLocks noGrp="1"/>
          </p:cNvSpPr>
          <p:nvPr>
            <p:ph type="body" sz="quarter" idx="20"/>
          </p:nvPr>
        </p:nvSpPr>
        <p:spPr/>
        <p:txBody>
          <a:bodyPr/>
          <a:lstStyle/>
          <a:p>
            <a:r>
              <a:rPr lang="en-GB" dirty="0"/>
              <a:t>Nomenclature</a:t>
            </a:r>
          </a:p>
        </p:txBody>
      </p:sp>
      <p:sp>
        <p:nvSpPr>
          <p:cNvPr id="14" name="Text Placeholder 13">
            <a:extLst>
              <a:ext uri="{FF2B5EF4-FFF2-40B4-BE49-F238E27FC236}">
                <a16:creationId xmlns:a16="http://schemas.microsoft.com/office/drawing/2014/main" id="{96D5796E-2104-35EA-9055-FDC3650AE644}"/>
              </a:ext>
            </a:extLst>
          </p:cNvPr>
          <p:cNvSpPr>
            <a:spLocks noGrp="1"/>
          </p:cNvSpPr>
          <p:nvPr>
            <p:ph type="body" sz="quarter" idx="21"/>
          </p:nvPr>
        </p:nvSpPr>
        <p:spPr/>
        <p:txBody>
          <a:bodyPr/>
          <a:lstStyle/>
          <a:p>
            <a:r>
              <a:rPr lang="en-GB" dirty="0"/>
              <a:t>Standardised cell line naming…</a:t>
            </a:r>
          </a:p>
        </p:txBody>
      </p:sp>
      <p:sp>
        <p:nvSpPr>
          <p:cNvPr id="15" name="Text Placeholder 14">
            <a:extLst>
              <a:ext uri="{FF2B5EF4-FFF2-40B4-BE49-F238E27FC236}">
                <a16:creationId xmlns:a16="http://schemas.microsoft.com/office/drawing/2014/main" id="{1C0C3CAC-6788-7D2E-BBE6-5F4DA00476D8}"/>
              </a:ext>
            </a:extLst>
          </p:cNvPr>
          <p:cNvSpPr>
            <a:spLocks noGrp="1"/>
          </p:cNvSpPr>
          <p:nvPr>
            <p:ph type="body" sz="quarter" idx="22"/>
          </p:nvPr>
        </p:nvSpPr>
        <p:spPr/>
        <p:txBody>
          <a:bodyPr/>
          <a:lstStyle/>
          <a:p>
            <a:r>
              <a:rPr lang="en-GB" dirty="0"/>
              <a:t>Batch Management</a:t>
            </a:r>
          </a:p>
        </p:txBody>
      </p:sp>
      <p:sp>
        <p:nvSpPr>
          <p:cNvPr id="16" name="Text Placeholder 15">
            <a:extLst>
              <a:ext uri="{FF2B5EF4-FFF2-40B4-BE49-F238E27FC236}">
                <a16:creationId xmlns:a16="http://schemas.microsoft.com/office/drawing/2014/main" id="{B7501298-89B0-CD76-0B60-8A624702AF51}"/>
              </a:ext>
            </a:extLst>
          </p:cNvPr>
          <p:cNvSpPr>
            <a:spLocks noGrp="1"/>
          </p:cNvSpPr>
          <p:nvPr>
            <p:ph type="body" sz="quarter" idx="23"/>
          </p:nvPr>
        </p:nvSpPr>
        <p:spPr/>
        <p:txBody>
          <a:bodyPr/>
          <a:lstStyle/>
          <a:p>
            <a:r>
              <a:rPr lang="en-GB" dirty="0"/>
              <a:t>..and batch naming….</a:t>
            </a:r>
          </a:p>
          <a:p>
            <a:r>
              <a:rPr lang="en-GB" dirty="0"/>
              <a:t>(Master Bank vs Working bank)</a:t>
            </a:r>
          </a:p>
        </p:txBody>
      </p:sp>
      <p:sp>
        <p:nvSpPr>
          <p:cNvPr id="17" name="Text Placeholder 16">
            <a:extLst>
              <a:ext uri="{FF2B5EF4-FFF2-40B4-BE49-F238E27FC236}">
                <a16:creationId xmlns:a16="http://schemas.microsoft.com/office/drawing/2014/main" id="{DFD79273-BE1A-E17F-8781-A410417836E1}"/>
              </a:ext>
            </a:extLst>
          </p:cNvPr>
          <p:cNvSpPr>
            <a:spLocks noGrp="1"/>
          </p:cNvSpPr>
          <p:nvPr>
            <p:ph type="body" sz="quarter" idx="24"/>
          </p:nvPr>
        </p:nvSpPr>
        <p:spPr/>
        <p:txBody>
          <a:bodyPr/>
          <a:lstStyle/>
          <a:p>
            <a:r>
              <a:rPr lang="en-GB" dirty="0"/>
              <a:t>Vial labelling</a:t>
            </a:r>
          </a:p>
        </p:txBody>
      </p:sp>
      <p:sp>
        <p:nvSpPr>
          <p:cNvPr id="18" name="Text Placeholder 17">
            <a:extLst>
              <a:ext uri="{FF2B5EF4-FFF2-40B4-BE49-F238E27FC236}">
                <a16:creationId xmlns:a16="http://schemas.microsoft.com/office/drawing/2014/main" id="{19C566AD-383D-5873-C0D2-EA6133B94FC0}"/>
              </a:ext>
            </a:extLst>
          </p:cNvPr>
          <p:cNvSpPr>
            <a:spLocks noGrp="1"/>
          </p:cNvSpPr>
          <p:nvPr>
            <p:ph type="body" sz="quarter" idx="25"/>
          </p:nvPr>
        </p:nvSpPr>
        <p:spPr/>
        <p:txBody>
          <a:bodyPr/>
          <a:lstStyle/>
          <a:p>
            <a:r>
              <a:rPr lang="en-GB" dirty="0"/>
              <a:t>..and ensure vials are labelled appropriately. </a:t>
            </a:r>
          </a:p>
        </p:txBody>
      </p:sp>
      <p:sp>
        <p:nvSpPr>
          <p:cNvPr id="4" name="Slide Number Placeholder 3">
            <a:extLst>
              <a:ext uri="{FF2B5EF4-FFF2-40B4-BE49-F238E27FC236}">
                <a16:creationId xmlns:a16="http://schemas.microsoft.com/office/drawing/2014/main" id="{747112E4-6028-E16E-854E-BAA6ED1DFDD2}"/>
              </a:ext>
            </a:extLst>
          </p:cNvPr>
          <p:cNvSpPr>
            <a:spLocks noGrp="1"/>
          </p:cNvSpPr>
          <p:nvPr>
            <p:ph type="sldNum" sz="quarter" idx="26"/>
          </p:nvPr>
        </p:nvSpPr>
        <p:spPr/>
        <p:txBody>
          <a:bodyPr/>
          <a:lstStyle/>
          <a:p>
            <a:fld id="{33DC2AB1-3121-DC42-81EB-8FDD8A73E93A}" type="slidenum">
              <a:rPr lang="en-GB" smtClean="0"/>
              <a:pPr/>
              <a:t>18</a:t>
            </a:fld>
            <a:endParaRPr lang="en-GB"/>
          </a:p>
        </p:txBody>
      </p:sp>
    </p:spTree>
    <p:extLst>
      <p:ext uri="{BB962C8B-B14F-4D97-AF65-F5344CB8AC3E}">
        <p14:creationId xmlns:p14="http://schemas.microsoft.com/office/powerpoint/2010/main" val="2047709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7BDC3D7-1853-DD0E-55F1-95E09CC28892}"/>
              </a:ext>
            </a:extLst>
          </p:cNvPr>
          <p:cNvSpPr>
            <a:spLocks noGrp="1"/>
          </p:cNvSpPr>
          <p:nvPr>
            <p:ph type="title"/>
          </p:nvPr>
        </p:nvSpPr>
        <p:spPr/>
        <p:txBody>
          <a:bodyPr/>
          <a:lstStyle/>
          <a:p>
            <a:r>
              <a:rPr lang="en-GB" dirty="0"/>
              <a:t>Batch Management </a:t>
            </a:r>
          </a:p>
        </p:txBody>
      </p:sp>
      <p:sp>
        <p:nvSpPr>
          <p:cNvPr id="18" name="Text Placeholder 17">
            <a:extLst>
              <a:ext uri="{FF2B5EF4-FFF2-40B4-BE49-F238E27FC236}">
                <a16:creationId xmlns:a16="http://schemas.microsoft.com/office/drawing/2014/main" id="{B4137A75-FA23-8241-3F79-2453399F753A}"/>
              </a:ext>
            </a:extLst>
          </p:cNvPr>
          <p:cNvSpPr>
            <a:spLocks noGrp="1"/>
          </p:cNvSpPr>
          <p:nvPr>
            <p:ph type="body" sz="quarter" idx="10"/>
          </p:nvPr>
        </p:nvSpPr>
        <p:spPr>
          <a:xfrm>
            <a:off x="540000" y="1065796"/>
            <a:ext cx="4169885" cy="3147743"/>
          </a:xfrm>
        </p:spPr>
        <p:txBody>
          <a:bodyPr/>
          <a:lstStyle/>
          <a:p>
            <a:r>
              <a:rPr lang="en-GB" dirty="0"/>
              <a:t>A consistent process for generating and storing cell batches is essential to protect your research. </a:t>
            </a:r>
          </a:p>
          <a:p>
            <a:r>
              <a:rPr lang="en-GB" dirty="0"/>
              <a:t>This includes:</a:t>
            </a:r>
          </a:p>
          <a:p>
            <a:pPr lvl="2"/>
            <a:r>
              <a:rPr lang="en-GB" sz="1200" dirty="0"/>
              <a:t>Cryopreserving at early stages post-reprogramming. </a:t>
            </a:r>
          </a:p>
          <a:p>
            <a:pPr lvl="2"/>
            <a:r>
              <a:rPr lang="en-GB" sz="1200" dirty="0"/>
              <a:t>Master Cell Bank with full QC = long term storage and cell resource</a:t>
            </a:r>
          </a:p>
          <a:p>
            <a:pPr lvl="4">
              <a:buFont typeface="Courier New" panose="02070309020205020404" pitchFamily="49" charset="0"/>
              <a:buChar char="o"/>
            </a:pPr>
            <a:r>
              <a:rPr lang="en-GB" sz="1200" dirty="0"/>
              <a:t>Cross site storage!</a:t>
            </a:r>
          </a:p>
          <a:p>
            <a:pPr lvl="2"/>
            <a:r>
              <a:rPr lang="en-GB" sz="1200" dirty="0"/>
              <a:t>Working Cell Bank = daily research use</a:t>
            </a:r>
          </a:p>
          <a:p>
            <a:pPr lvl="2"/>
            <a:r>
              <a:rPr lang="en-GB" sz="1200" dirty="0"/>
              <a:t>Consistent batch IDs and labelling for traceability…</a:t>
            </a:r>
          </a:p>
        </p:txBody>
      </p:sp>
      <p:sp>
        <p:nvSpPr>
          <p:cNvPr id="16" name="Slide Number Placeholder 15">
            <a:extLst>
              <a:ext uri="{FF2B5EF4-FFF2-40B4-BE49-F238E27FC236}">
                <a16:creationId xmlns:a16="http://schemas.microsoft.com/office/drawing/2014/main" id="{0C669679-6ED7-2A6B-CB01-E41540819D6E}"/>
              </a:ext>
            </a:extLst>
          </p:cNvPr>
          <p:cNvSpPr>
            <a:spLocks noGrp="1"/>
          </p:cNvSpPr>
          <p:nvPr>
            <p:ph type="sldNum" sz="quarter" idx="14"/>
          </p:nvPr>
        </p:nvSpPr>
        <p:spPr/>
        <p:txBody>
          <a:bodyPr/>
          <a:lstStyle/>
          <a:p>
            <a:fld id="{33DC2AB1-3121-DC42-81EB-8FDD8A73E93A}" type="slidenum">
              <a:rPr lang="en-GB" smtClean="0"/>
              <a:pPr/>
              <a:t>19</a:t>
            </a:fld>
            <a:endParaRPr lang="en-GB"/>
          </a:p>
        </p:txBody>
      </p:sp>
      <p:pic>
        <p:nvPicPr>
          <p:cNvPr id="3" name="Picture 2" descr="A diagram of a cell culture&#10;&#10;AI-generated content may be incorrect.">
            <a:extLst>
              <a:ext uri="{FF2B5EF4-FFF2-40B4-BE49-F238E27FC236}">
                <a16:creationId xmlns:a16="http://schemas.microsoft.com/office/drawing/2014/main" id="{F941FB1A-3206-3FAC-5BCD-E9E1A83E3C82}"/>
              </a:ext>
            </a:extLst>
          </p:cNvPr>
          <p:cNvPicPr>
            <a:picLocks noChangeAspect="1"/>
          </p:cNvPicPr>
          <p:nvPr/>
        </p:nvPicPr>
        <p:blipFill>
          <a:blip r:embed="rId2"/>
          <a:stretch>
            <a:fillRect/>
          </a:stretch>
        </p:blipFill>
        <p:spPr>
          <a:xfrm>
            <a:off x="4709885" y="120145"/>
            <a:ext cx="4066603" cy="3956991"/>
          </a:xfrm>
          <a:prstGeom prst="rect">
            <a:avLst/>
          </a:prstGeom>
        </p:spPr>
      </p:pic>
    </p:spTree>
    <p:extLst>
      <p:ext uri="{BB962C8B-B14F-4D97-AF65-F5344CB8AC3E}">
        <p14:creationId xmlns:p14="http://schemas.microsoft.com/office/powerpoint/2010/main" val="252221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a:xfrm>
            <a:off x="4114800" y="998678"/>
            <a:ext cx="4495801" cy="369332"/>
          </a:xfrm>
        </p:spPr>
        <p:txBody>
          <a:bodyPr/>
          <a:lstStyle/>
          <a:p>
            <a:r>
              <a:rPr lang="en-GB" dirty="0"/>
              <a:t>Overview</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a:xfrm>
            <a:off x="4114800" y="1733266"/>
            <a:ext cx="4495801" cy="2480273"/>
          </a:xfrm>
        </p:spPr>
        <p:txBody>
          <a:bodyPr/>
          <a:lstStyle/>
          <a:p>
            <a:pPr marL="228600" indent="-228600">
              <a:buFont typeface="+mj-lt"/>
              <a:buAutoNum type="arabicPeriod"/>
            </a:pPr>
            <a:r>
              <a:rPr lang="en-GB" dirty="0"/>
              <a:t>Introduction to EBiSC</a:t>
            </a:r>
          </a:p>
          <a:p>
            <a:pPr marL="228600" indent="-228600">
              <a:buFont typeface="+mj-lt"/>
              <a:buAutoNum type="arabicPeriod"/>
            </a:pPr>
            <a:r>
              <a:rPr lang="en-GB" dirty="0"/>
              <a:t>Ethics for iPSC research</a:t>
            </a:r>
          </a:p>
          <a:p>
            <a:pPr marL="228600" indent="-228600">
              <a:buFont typeface="+mj-lt"/>
              <a:buAutoNum type="arabicPeriod"/>
            </a:pPr>
            <a:r>
              <a:rPr lang="en-GB" dirty="0"/>
              <a:t>Legals</a:t>
            </a:r>
          </a:p>
          <a:p>
            <a:pPr marL="228600" indent="-228600">
              <a:buFont typeface="+mj-lt"/>
              <a:buAutoNum type="arabicPeriod"/>
            </a:pPr>
            <a:r>
              <a:rPr lang="en-GB" dirty="0"/>
              <a:t>Quality control </a:t>
            </a:r>
          </a:p>
          <a:p>
            <a:pPr marL="228600" indent="-228600">
              <a:buFont typeface="+mj-lt"/>
              <a:buAutoNum type="arabicPeriod"/>
            </a:pPr>
            <a:r>
              <a:rPr lang="en-GB" dirty="0"/>
              <a:t>Data Management</a:t>
            </a:r>
          </a:p>
          <a:p>
            <a:pPr marL="228600" indent="-228600">
              <a:buFont typeface="+mj-lt"/>
              <a:buAutoNum type="arabicPeriod"/>
            </a:pPr>
            <a:r>
              <a:rPr lang="en-GB" dirty="0"/>
              <a:t>Sustainability of iPSC research</a:t>
            </a:r>
          </a:p>
          <a:p>
            <a:pPr marL="228600" indent="-228600">
              <a:buFont typeface="+mj-lt"/>
              <a:buAutoNum type="arabicPeriod"/>
            </a:pPr>
            <a:endParaRPr lang="en-GB" dirty="0"/>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2</a:t>
            </a:fld>
            <a:endParaRPr lang="en-GB"/>
          </a:p>
        </p:txBody>
      </p:sp>
      <p:pic>
        <p:nvPicPr>
          <p:cNvPr id="6" name="Picture 5" descr="A group of colorful circles&#10;&#10;AI-generated content may be incorrect.">
            <a:extLst>
              <a:ext uri="{FF2B5EF4-FFF2-40B4-BE49-F238E27FC236}">
                <a16:creationId xmlns:a16="http://schemas.microsoft.com/office/drawing/2014/main" id="{5882824B-CCA5-5502-5A00-31B8E7265E25}"/>
              </a:ext>
            </a:extLst>
          </p:cNvPr>
          <p:cNvPicPr>
            <a:picLocks noChangeAspect="1"/>
          </p:cNvPicPr>
          <p:nvPr/>
        </p:nvPicPr>
        <p:blipFill>
          <a:blip r:embed="rId2"/>
          <a:stretch>
            <a:fillRect/>
          </a:stretch>
        </p:blipFill>
        <p:spPr>
          <a:xfrm>
            <a:off x="361709" y="1262183"/>
            <a:ext cx="3350483" cy="2239859"/>
          </a:xfrm>
          <a:prstGeom prst="rect">
            <a:avLst/>
          </a:prstGeom>
        </p:spPr>
      </p:pic>
    </p:spTree>
    <p:extLst>
      <p:ext uri="{BB962C8B-B14F-4D97-AF65-F5344CB8AC3E}">
        <p14:creationId xmlns:p14="http://schemas.microsoft.com/office/powerpoint/2010/main" val="323319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29BBBF7-8FAE-9238-B717-5E2A527217AD}"/>
              </a:ext>
            </a:extLst>
          </p:cNvPr>
          <p:cNvSpPr>
            <a:spLocks noGrp="1"/>
          </p:cNvSpPr>
          <p:nvPr>
            <p:ph type="title"/>
          </p:nvPr>
        </p:nvSpPr>
        <p:spPr/>
        <p:txBody>
          <a:bodyPr/>
          <a:lstStyle/>
          <a:p>
            <a:r>
              <a:rPr lang="en-GB" dirty="0"/>
              <a:t>Traceable vial labelling</a:t>
            </a:r>
          </a:p>
        </p:txBody>
      </p:sp>
      <p:sp>
        <p:nvSpPr>
          <p:cNvPr id="18" name="Text Placeholder 17">
            <a:extLst>
              <a:ext uri="{FF2B5EF4-FFF2-40B4-BE49-F238E27FC236}">
                <a16:creationId xmlns:a16="http://schemas.microsoft.com/office/drawing/2014/main" id="{EF04F0A0-2C68-4360-A86B-D2DADC51A8E6}"/>
              </a:ext>
            </a:extLst>
          </p:cNvPr>
          <p:cNvSpPr>
            <a:spLocks noGrp="1"/>
          </p:cNvSpPr>
          <p:nvPr>
            <p:ph type="body" sz="quarter" idx="10"/>
          </p:nvPr>
        </p:nvSpPr>
        <p:spPr/>
        <p:txBody>
          <a:bodyPr/>
          <a:lstStyle/>
          <a:p>
            <a:r>
              <a:rPr lang="en-GB" dirty="0"/>
              <a:t>Unique identifiers for:</a:t>
            </a:r>
          </a:p>
          <a:p>
            <a:pPr lvl="2"/>
            <a:r>
              <a:rPr lang="en-GB" sz="1200" dirty="0">
                <a:solidFill>
                  <a:srgbClr val="EC607E"/>
                </a:solidFill>
              </a:rPr>
              <a:t>Cell line</a:t>
            </a:r>
          </a:p>
          <a:p>
            <a:pPr lvl="2"/>
            <a:r>
              <a:rPr lang="en-GB" sz="1200" dirty="0">
                <a:solidFill>
                  <a:schemeClr val="accent4"/>
                </a:solidFill>
              </a:rPr>
              <a:t>Batch</a:t>
            </a:r>
          </a:p>
          <a:p>
            <a:pPr lvl="2"/>
            <a:r>
              <a:rPr lang="en-GB" sz="1200" dirty="0">
                <a:solidFill>
                  <a:schemeClr val="tx2"/>
                </a:solidFill>
              </a:rPr>
              <a:t>Vial </a:t>
            </a:r>
          </a:p>
          <a:p>
            <a:pPr lvl="2"/>
            <a:endParaRPr lang="en-GB" sz="1200" dirty="0"/>
          </a:p>
          <a:p>
            <a:r>
              <a:rPr lang="en-GB" dirty="0"/>
              <a:t>001&gt;050 = Start to end of vial filling </a:t>
            </a:r>
          </a:p>
          <a:p>
            <a:endParaRPr lang="en-GB" dirty="0"/>
          </a:p>
          <a:p>
            <a:r>
              <a:rPr lang="en-GB" dirty="0"/>
              <a:t>Clear passage number information</a:t>
            </a:r>
          </a:p>
          <a:p>
            <a:pPr lvl="2"/>
            <a:endParaRPr lang="en-GB" sz="1200" dirty="0"/>
          </a:p>
          <a:p>
            <a:r>
              <a:rPr lang="en-GB" dirty="0"/>
              <a:t>Secure adhesive labels (i.e. not written on the vial)</a:t>
            </a:r>
          </a:p>
        </p:txBody>
      </p:sp>
      <p:sp>
        <p:nvSpPr>
          <p:cNvPr id="16" name="Slide Number Placeholder 15">
            <a:extLst>
              <a:ext uri="{FF2B5EF4-FFF2-40B4-BE49-F238E27FC236}">
                <a16:creationId xmlns:a16="http://schemas.microsoft.com/office/drawing/2014/main" id="{2584EDD6-0A05-387B-4BC3-81DA4E5041E7}"/>
              </a:ext>
            </a:extLst>
          </p:cNvPr>
          <p:cNvSpPr>
            <a:spLocks noGrp="1"/>
          </p:cNvSpPr>
          <p:nvPr>
            <p:ph type="sldNum" sz="quarter" idx="14"/>
          </p:nvPr>
        </p:nvSpPr>
        <p:spPr/>
        <p:txBody>
          <a:bodyPr/>
          <a:lstStyle/>
          <a:p>
            <a:fld id="{33DC2AB1-3121-DC42-81EB-8FDD8A73E93A}" type="slidenum">
              <a:rPr lang="en-GB" smtClean="0"/>
              <a:pPr/>
              <a:t>20</a:t>
            </a:fld>
            <a:endParaRPr lang="en-GB"/>
          </a:p>
        </p:txBody>
      </p:sp>
      <p:pic>
        <p:nvPicPr>
          <p:cNvPr id="25" name="Picture 24" descr="A close up of a label&#10;&#10;AI-generated content may be incorrect.">
            <a:extLst>
              <a:ext uri="{FF2B5EF4-FFF2-40B4-BE49-F238E27FC236}">
                <a16:creationId xmlns:a16="http://schemas.microsoft.com/office/drawing/2014/main" id="{77D4F590-2DD7-54FE-541E-E5303A1512D3}"/>
              </a:ext>
            </a:extLst>
          </p:cNvPr>
          <p:cNvPicPr>
            <a:picLocks noChangeAspect="1"/>
          </p:cNvPicPr>
          <p:nvPr/>
        </p:nvPicPr>
        <p:blipFill>
          <a:blip r:embed="rId3"/>
          <a:stretch>
            <a:fillRect/>
          </a:stretch>
        </p:blipFill>
        <p:spPr>
          <a:xfrm>
            <a:off x="213484" y="405000"/>
            <a:ext cx="3707740" cy="3377217"/>
          </a:xfrm>
          <a:prstGeom prst="rect">
            <a:avLst/>
          </a:prstGeom>
        </p:spPr>
      </p:pic>
      <p:sp>
        <p:nvSpPr>
          <p:cNvPr id="2" name="Rectangle 1">
            <a:extLst>
              <a:ext uri="{FF2B5EF4-FFF2-40B4-BE49-F238E27FC236}">
                <a16:creationId xmlns:a16="http://schemas.microsoft.com/office/drawing/2014/main" id="{ED9FD1A8-9CE6-3EAE-AE95-2D238425E400}"/>
              </a:ext>
            </a:extLst>
          </p:cNvPr>
          <p:cNvSpPr/>
          <p:nvPr/>
        </p:nvSpPr>
        <p:spPr>
          <a:xfrm>
            <a:off x="1406387" y="506896"/>
            <a:ext cx="2131943" cy="347869"/>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4D2FF10-D5C1-E60F-FA7D-AC889FCB0E33}"/>
              </a:ext>
            </a:extLst>
          </p:cNvPr>
          <p:cNvSpPr/>
          <p:nvPr/>
        </p:nvSpPr>
        <p:spPr>
          <a:xfrm>
            <a:off x="1406386" y="880533"/>
            <a:ext cx="1003853" cy="322101"/>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AED1372-ABFA-C8C9-2C6E-B6BF55BBEAD3}"/>
              </a:ext>
            </a:extLst>
          </p:cNvPr>
          <p:cNvSpPr/>
          <p:nvPr/>
        </p:nvSpPr>
        <p:spPr>
          <a:xfrm>
            <a:off x="3274943" y="3233530"/>
            <a:ext cx="611257" cy="347869"/>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02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597BA1-3D31-DBA4-7286-A4F6DA8D4A64}"/>
              </a:ext>
            </a:extLst>
          </p:cNvPr>
          <p:cNvSpPr>
            <a:spLocks noGrp="1"/>
          </p:cNvSpPr>
          <p:nvPr>
            <p:ph type="title"/>
          </p:nvPr>
        </p:nvSpPr>
        <p:spPr/>
        <p:txBody>
          <a:bodyPr/>
          <a:lstStyle/>
          <a:p>
            <a:r>
              <a:rPr lang="en-GB" dirty="0"/>
              <a:t>Quality Control</a:t>
            </a:r>
          </a:p>
        </p:txBody>
      </p:sp>
      <p:sp>
        <p:nvSpPr>
          <p:cNvPr id="7" name="Text Placeholder 6">
            <a:extLst>
              <a:ext uri="{FF2B5EF4-FFF2-40B4-BE49-F238E27FC236}">
                <a16:creationId xmlns:a16="http://schemas.microsoft.com/office/drawing/2014/main" id="{8448A623-C233-7972-3D84-0BA71794F769}"/>
              </a:ext>
            </a:extLst>
          </p:cNvPr>
          <p:cNvSpPr>
            <a:spLocks noGrp="1"/>
          </p:cNvSpPr>
          <p:nvPr>
            <p:ph type="body" sz="quarter" idx="10"/>
          </p:nvPr>
        </p:nvSpPr>
        <p:spPr>
          <a:xfrm>
            <a:off x="533399" y="1232931"/>
            <a:ext cx="2795546" cy="2786791"/>
          </a:xfrm>
        </p:spPr>
        <p:txBody>
          <a:bodyPr/>
          <a:lstStyle/>
          <a:p>
            <a:r>
              <a:rPr lang="en-GB" b="1" dirty="0">
                <a:solidFill>
                  <a:srgbClr val="EC607E"/>
                </a:solidFill>
              </a:rPr>
              <a:t>Strict batch quality control:</a:t>
            </a:r>
          </a:p>
          <a:p>
            <a:pPr marL="171450" indent="-171450">
              <a:buFont typeface="Arial" panose="020B0604020202020204" pitchFamily="34" charset="0"/>
              <a:buChar char="•"/>
            </a:pPr>
            <a:r>
              <a:rPr lang="en-GB" dirty="0"/>
              <a:t>Sterility</a:t>
            </a:r>
          </a:p>
          <a:p>
            <a:pPr marL="171450" indent="-171450">
              <a:buFont typeface="Arial" panose="020B0604020202020204" pitchFamily="34" charset="0"/>
              <a:buChar char="•"/>
            </a:pPr>
            <a:r>
              <a:rPr lang="en-GB" dirty="0"/>
              <a:t>Mycoplasma</a:t>
            </a:r>
          </a:p>
          <a:p>
            <a:pPr marL="171450" indent="-171450">
              <a:buFont typeface="Arial" panose="020B0604020202020204" pitchFamily="34" charset="0"/>
              <a:buChar char="•"/>
            </a:pPr>
            <a:r>
              <a:rPr lang="en-GB" dirty="0"/>
              <a:t>Cell line identity (STR)</a:t>
            </a:r>
            <a:r>
              <a:rPr lang="en-GB" b="1" dirty="0">
                <a:solidFill>
                  <a:srgbClr val="254174"/>
                </a:solidFill>
              </a:rPr>
              <a:t>**</a:t>
            </a:r>
          </a:p>
          <a:p>
            <a:pPr marL="171450" indent="-171450">
              <a:buFont typeface="Arial" panose="020B0604020202020204" pitchFamily="34" charset="0"/>
              <a:buChar char="•"/>
            </a:pPr>
            <a:r>
              <a:rPr lang="en-GB" dirty="0"/>
              <a:t>Human viral pathogens (HIV1, HIV2, HBV, HCV) </a:t>
            </a:r>
            <a:r>
              <a:rPr lang="en-GB" b="1" dirty="0">
                <a:solidFill>
                  <a:srgbClr val="254174"/>
                </a:solidFill>
              </a:rPr>
              <a:t>**</a:t>
            </a:r>
          </a:p>
          <a:p>
            <a:pPr marL="171450" indent="-171450">
              <a:buFont typeface="Arial" panose="020B0604020202020204" pitchFamily="34" charset="0"/>
              <a:buChar char="•"/>
            </a:pPr>
            <a:r>
              <a:rPr lang="en-GB" dirty="0"/>
              <a:t>Viability</a:t>
            </a:r>
          </a:p>
          <a:p>
            <a:pPr marL="171450" indent="-171450">
              <a:buFont typeface="Arial" panose="020B0604020202020204" pitchFamily="34" charset="0"/>
              <a:buChar char="•"/>
            </a:pPr>
            <a:r>
              <a:rPr lang="en-GB" dirty="0"/>
              <a:t>Vector clearance</a:t>
            </a:r>
          </a:p>
          <a:p>
            <a:endParaRPr lang="en-GB" dirty="0"/>
          </a:p>
          <a:p>
            <a:endParaRPr lang="en-GB" dirty="0"/>
          </a:p>
          <a:p>
            <a:endParaRPr lang="en-GB" dirty="0"/>
          </a:p>
        </p:txBody>
      </p:sp>
      <p:sp>
        <p:nvSpPr>
          <p:cNvPr id="8" name="Text Placeholder 7">
            <a:extLst>
              <a:ext uri="{FF2B5EF4-FFF2-40B4-BE49-F238E27FC236}">
                <a16:creationId xmlns:a16="http://schemas.microsoft.com/office/drawing/2014/main" id="{EEAF8806-457D-CC57-5603-EE65D5A88188}"/>
              </a:ext>
            </a:extLst>
          </p:cNvPr>
          <p:cNvSpPr>
            <a:spLocks noGrp="1"/>
          </p:cNvSpPr>
          <p:nvPr>
            <p:ph type="body" sz="quarter" idx="12"/>
          </p:nvPr>
        </p:nvSpPr>
        <p:spPr/>
        <p:txBody>
          <a:bodyPr/>
          <a:lstStyle/>
          <a:p>
            <a:r>
              <a:rPr lang="en-GB" dirty="0"/>
              <a:t>Balance and prioritise according to your needs</a:t>
            </a:r>
          </a:p>
        </p:txBody>
      </p:sp>
      <p:sp>
        <p:nvSpPr>
          <p:cNvPr id="9" name="Text Placeholder 8">
            <a:extLst>
              <a:ext uri="{FF2B5EF4-FFF2-40B4-BE49-F238E27FC236}">
                <a16:creationId xmlns:a16="http://schemas.microsoft.com/office/drawing/2014/main" id="{CAE76669-2E96-515C-B5DC-8BA6B390005D}"/>
              </a:ext>
            </a:extLst>
          </p:cNvPr>
          <p:cNvSpPr>
            <a:spLocks noGrp="1"/>
          </p:cNvSpPr>
          <p:nvPr>
            <p:ph type="body" sz="quarter" idx="13"/>
          </p:nvPr>
        </p:nvSpPr>
        <p:spPr>
          <a:xfrm>
            <a:off x="5706225" y="1232931"/>
            <a:ext cx="2897774" cy="2786791"/>
          </a:xfrm>
        </p:spPr>
        <p:txBody>
          <a:bodyPr/>
          <a:lstStyle/>
          <a:p>
            <a:r>
              <a:rPr lang="en-GB" b="1" dirty="0">
                <a:solidFill>
                  <a:srgbClr val="EC607E"/>
                </a:solidFill>
              </a:rPr>
              <a:t>iPSC line characterisation:</a:t>
            </a:r>
          </a:p>
          <a:p>
            <a:pPr marL="171450" indent="-171450">
              <a:buFont typeface="Arial" panose="020B0604020202020204" pitchFamily="34" charset="0"/>
              <a:buChar char="•"/>
            </a:pPr>
            <a:r>
              <a:rPr lang="en-GB" dirty="0"/>
              <a:t>Morphology</a:t>
            </a:r>
          </a:p>
          <a:p>
            <a:pPr marL="171450" indent="-171450">
              <a:buFont typeface="Arial" panose="020B0604020202020204" pitchFamily="34" charset="0"/>
              <a:buChar char="•"/>
            </a:pPr>
            <a:r>
              <a:rPr lang="en-GB" dirty="0" err="1"/>
              <a:t>hPSC</a:t>
            </a:r>
            <a:r>
              <a:rPr lang="en-GB" dirty="0"/>
              <a:t> marker expression (internal and surface)</a:t>
            </a:r>
          </a:p>
          <a:p>
            <a:pPr marL="171450" indent="-171450">
              <a:buFont typeface="Arial" panose="020B0604020202020204" pitchFamily="34" charset="0"/>
              <a:buChar char="•"/>
            </a:pPr>
            <a:r>
              <a:rPr lang="en-GB" dirty="0"/>
              <a:t>Differentiation potential (</a:t>
            </a:r>
            <a:r>
              <a:rPr lang="en-GB" b="1" i="1" u="sng" dirty="0"/>
              <a:t>in vitro</a:t>
            </a:r>
            <a:r>
              <a:rPr lang="en-GB" dirty="0"/>
              <a:t>)</a:t>
            </a:r>
          </a:p>
          <a:p>
            <a:pPr marL="171450" indent="-171450">
              <a:buFont typeface="Arial" panose="020B0604020202020204" pitchFamily="34" charset="0"/>
              <a:buChar char="•"/>
            </a:pPr>
            <a:r>
              <a:rPr lang="en-GB" dirty="0"/>
              <a:t>Genomic stability</a:t>
            </a:r>
            <a:r>
              <a:rPr lang="en-GB" b="1" dirty="0">
                <a:solidFill>
                  <a:srgbClr val="254174"/>
                </a:solidFill>
              </a:rPr>
              <a:t>**</a:t>
            </a:r>
          </a:p>
          <a:p>
            <a:pPr marL="171450" indent="-171450">
              <a:buFont typeface="Arial" panose="020B0604020202020204" pitchFamily="34" charset="0"/>
              <a:buChar char="•"/>
            </a:pPr>
            <a:r>
              <a:rPr lang="en-GB" dirty="0"/>
              <a:t>For GE lines: confirmation of modified locus</a:t>
            </a:r>
            <a:r>
              <a:rPr lang="en-GB" b="1" dirty="0">
                <a:solidFill>
                  <a:srgbClr val="254174"/>
                </a:solidFill>
              </a:rPr>
              <a:t>**</a:t>
            </a:r>
          </a:p>
          <a:p>
            <a:pPr marL="171450" indent="-171450">
              <a:buFont typeface="Arial" panose="020B0604020202020204" pitchFamily="34" charset="0"/>
              <a:buChar char="•"/>
            </a:pPr>
            <a:r>
              <a:rPr lang="en-GB" dirty="0"/>
              <a:t>For disease associated lines: confirmation of disease variant</a:t>
            </a:r>
            <a:r>
              <a:rPr lang="en-GB" b="1" dirty="0">
                <a:solidFill>
                  <a:srgbClr val="254174"/>
                </a:solidFill>
              </a:rPr>
              <a:t>**</a:t>
            </a:r>
          </a:p>
          <a:p>
            <a:endParaRPr lang="en-GB" dirty="0"/>
          </a:p>
          <a:p>
            <a:r>
              <a:rPr lang="en-GB" b="1" dirty="0"/>
              <a:t>**QC also to be confirmed in primary material where possible</a:t>
            </a:r>
          </a:p>
          <a:p>
            <a:endParaRPr lang="en-GB" dirty="0"/>
          </a:p>
        </p:txBody>
      </p:sp>
      <p:sp>
        <p:nvSpPr>
          <p:cNvPr id="5" name="Slide Number Placeholder 4">
            <a:extLst>
              <a:ext uri="{FF2B5EF4-FFF2-40B4-BE49-F238E27FC236}">
                <a16:creationId xmlns:a16="http://schemas.microsoft.com/office/drawing/2014/main" id="{274863E1-5D88-970A-5679-7C71E27FF5D0}"/>
              </a:ext>
            </a:extLst>
          </p:cNvPr>
          <p:cNvSpPr>
            <a:spLocks noGrp="1"/>
          </p:cNvSpPr>
          <p:nvPr>
            <p:ph type="sldNum" sz="quarter" idx="14"/>
          </p:nvPr>
        </p:nvSpPr>
        <p:spPr/>
        <p:txBody>
          <a:bodyPr/>
          <a:lstStyle/>
          <a:p>
            <a:fld id="{33DC2AB1-3121-DC42-81EB-8FDD8A73E93A}" type="slidenum">
              <a:rPr lang="en-GB" smtClean="0"/>
              <a:pPr/>
              <a:t>21</a:t>
            </a:fld>
            <a:endParaRPr lang="en-GB"/>
          </a:p>
        </p:txBody>
      </p:sp>
      <p:sp>
        <p:nvSpPr>
          <p:cNvPr id="10" name="Flowchart: Extract 9">
            <a:extLst>
              <a:ext uri="{FF2B5EF4-FFF2-40B4-BE49-F238E27FC236}">
                <a16:creationId xmlns:a16="http://schemas.microsoft.com/office/drawing/2014/main" id="{DD4262F3-813A-E021-08C4-DF210C28FB55}"/>
              </a:ext>
            </a:extLst>
          </p:cNvPr>
          <p:cNvSpPr/>
          <p:nvPr/>
        </p:nvSpPr>
        <p:spPr>
          <a:xfrm>
            <a:off x="4108990" y="2475256"/>
            <a:ext cx="424676" cy="96493"/>
          </a:xfrm>
          <a:prstGeom prst="flowChartExtract">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D7D8546-C7C8-9345-43D3-63ED665DC9BA}"/>
              </a:ext>
            </a:extLst>
          </p:cNvPr>
          <p:cNvSpPr/>
          <p:nvPr/>
        </p:nvSpPr>
        <p:spPr>
          <a:xfrm>
            <a:off x="4297735" y="1456083"/>
            <a:ext cx="41943" cy="1067419"/>
          </a:xfrm>
          <a:prstGeom prst="rect">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439C840-E789-E800-4163-925C230399BE}"/>
              </a:ext>
            </a:extLst>
          </p:cNvPr>
          <p:cNvSpPr/>
          <p:nvPr/>
        </p:nvSpPr>
        <p:spPr>
          <a:xfrm rot="21207956" flipH="1">
            <a:off x="3608290" y="1551885"/>
            <a:ext cx="1420832" cy="30650"/>
          </a:xfrm>
          <a:prstGeom prst="rect">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2AD5F85-E690-AF24-5F96-1B664D2E6101}"/>
              </a:ext>
            </a:extLst>
          </p:cNvPr>
          <p:cNvSpPr/>
          <p:nvPr/>
        </p:nvSpPr>
        <p:spPr>
          <a:xfrm>
            <a:off x="4240063" y="1359590"/>
            <a:ext cx="152044" cy="141901"/>
          </a:xfrm>
          <a:prstGeom prst="ellipse">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5F450842-45B5-2B5E-6A0E-03ACEF30C24F}"/>
              </a:ext>
            </a:extLst>
          </p:cNvPr>
          <p:cNvSpPr/>
          <p:nvPr/>
        </p:nvSpPr>
        <p:spPr>
          <a:xfrm>
            <a:off x="3421238" y="1646187"/>
            <a:ext cx="380111" cy="649466"/>
          </a:xfrm>
          <a:prstGeom prst="triangle">
            <a:avLst/>
          </a:prstGeom>
          <a:noFill/>
          <a:ln w="28575">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hord 14">
            <a:extLst>
              <a:ext uri="{FF2B5EF4-FFF2-40B4-BE49-F238E27FC236}">
                <a16:creationId xmlns:a16="http://schemas.microsoft.com/office/drawing/2014/main" id="{AF72E55A-42F4-78BD-B916-7D8E40D8F1C2}"/>
              </a:ext>
            </a:extLst>
          </p:cNvPr>
          <p:cNvSpPr/>
          <p:nvPr/>
        </p:nvSpPr>
        <p:spPr>
          <a:xfrm rot="20282309">
            <a:off x="3403732" y="1975471"/>
            <a:ext cx="415122" cy="467337"/>
          </a:xfrm>
          <a:prstGeom prst="chord">
            <a:avLst>
              <a:gd name="adj1" fmla="val 2700000"/>
              <a:gd name="adj2" fmla="val 10788433"/>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B38B0C6B-9C60-A876-5C16-0509726BC1C0}"/>
              </a:ext>
            </a:extLst>
          </p:cNvPr>
          <p:cNvSpPr/>
          <p:nvPr/>
        </p:nvSpPr>
        <p:spPr>
          <a:xfrm>
            <a:off x="4830821" y="1478596"/>
            <a:ext cx="380111" cy="649466"/>
          </a:xfrm>
          <a:prstGeom prst="triangle">
            <a:avLst/>
          </a:prstGeom>
          <a:noFill/>
          <a:ln w="28575">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hord 16">
            <a:extLst>
              <a:ext uri="{FF2B5EF4-FFF2-40B4-BE49-F238E27FC236}">
                <a16:creationId xmlns:a16="http://schemas.microsoft.com/office/drawing/2014/main" id="{6758672F-1FF8-369C-8388-73C580722DCA}"/>
              </a:ext>
            </a:extLst>
          </p:cNvPr>
          <p:cNvSpPr/>
          <p:nvPr/>
        </p:nvSpPr>
        <p:spPr>
          <a:xfrm rot="20282309">
            <a:off x="4813315" y="1807880"/>
            <a:ext cx="415122" cy="467337"/>
          </a:xfrm>
          <a:prstGeom prst="chord">
            <a:avLst>
              <a:gd name="adj1" fmla="val 2700000"/>
              <a:gd name="adj2" fmla="val 10788433"/>
            </a:avLst>
          </a:prstGeom>
          <a:solidFill>
            <a:schemeClr val="accent2"/>
          </a:solidFill>
          <a:ln>
            <a:solidFill>
              <a:srgbClr val="EC6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32C98E4-26BF-F52F-4F26-B7EA81356FC6}"/>
              </a:ext>
            </a:extLst>
          </p:cNvPr>
          <p:cNvSpPr txBox="1"/>
          <p:nvPr/>
        </p:nvSpPr>
        <p:spPr>
          <a:xfrm>
            <a:off x="551780" y="3577389"/>
            <a:ext cx="4091283" cy="369332"/>
          </a:xfrm>
          <a:prstGeom prst="rect">
            <a:avLst/>
          </a:prstGeom>
          <a:noFill/>
        </p:spPr>
        <p:txBody>
          <a:bodyPr wrap="square" rtlCol="0">
            <a:spAutoFit/>
          </a:bodyPr>
          <a:lstStyle/>
          <a:p>
            <a:r>
              <a:rPr lang="en-GB" sz="1800" b="1" dirty="0">
                <a:solidFill>
                  <a:schemeClr val="accent2"/>
                </a:solidFill>
              </a:rPr>
              <a:t>Screen all incoming material!</a:t>
            </a:r>
          </a:p>
        </p:txBody>
      </p:sp>
    </p:spTree>
    <p:extLst>
      <p:ext uri="{BB962C8B-B14F-4D97-AF65-F5344CB8AC3E}">
        <p14:creationId xmlns:p14="http://schemas.microsoft.com/office/powerpoint/2010/main" val="35920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5D6F-C395-8A99-D56C-355AE0BEC4C0}"/>
              </a:ext>
            </a:extLst>
          </p:cNvPr>
          <p:cNvSpPr>
            <a:spLocks noGrp="1"/>
          </p:cNvSpPr>
          <p:nvPr>
            <p:ph type="title"/>
          </p:nvPr>
        </p:nvSpPr>
        <p:spPr/>
        <p:txBody>
          <a:bodyPr/>
          <a:lstStyle/>
          <a:p>
            <a:r>
              <a:rPr lang="en-GB" dirty="0"/>
              <a:t>Genetically Modified iPSCs</a:t>
            </a:r>
          </a:p>
        </p:txBody>
      </p:sp>
      <p:sp>
        <p:nvSpPr>
          <p:cNvPr id="3" name="Text Placeholder 2">
            <a:extLst>
              <a:ext uri="{FF2B5EF4-FFF2-40B4-BE49-F238E27FC236}">
                <a16:creationId xmlns:a16="http://schemas.microsoft.com/office/drawing/2014/main" id="{D2B12BD4-744C-7657-7BB8-8B23FC388ED4}"/>
              </a:ext>
            </a:extLst>
          </p:cNvPr>
          <p:cNvSpPr>
            <a:spLocks noGrp="1"/>
          </p:cNvSpPr>
          <p:nvPr>
            <p:ph type="body" sz="quarter" idx="10"/>
          </p:nvPr>
        </p:nvSpPr>
        <p:spPr>
          <a:xfrm>
            <a:off x="540001" y="1065796"/>
            <a:ext cx="3955800" cy="3147743"/>
          </a:xfrm>
        </p:spPr>
        <p:txBody>
          <a:bodyPr/>
          <a:lstStyle/>
          <a:p>
            <a:r>
              <a:rPr lang="en-GB" dirty="0"/>
              <a:t>Gene edited lines obviously require additional QC to characterise the modified locus (See O’Shea, Steeg et al 2020 for detailed overview)</a:t>
            </a:r>
          </a:p>
          <a:p>
            <a:endParaRPr lang="en-GB" dirty="0"/>
          </a:p>
          <a:p>
            <a:r>
              <a:rPr lang="en-GB" dirty="0"/>
              <a:t>Unintended On-Target Effects should be included in characterisation as this can have large impacts on genotype and function.</a:t>
            </a:r>
          </a:p>
          <a:p>
            <a:endParaRPr lang="en-GB" dirty="0"/>
          </a:p>
          <a:p>
            <a:r>
              <a:rPr lang="en-GB" dirty="0"/>
              <a:t>Additional QC required to confirm cell line identity in cohort of GE lines from the same donor</a:t>
            </a:r>
          </a:p>
          <a:p>
            <a:endParaRPr lang="en-GB" dirty="0"/>
          </a:p>
        </p:txBody>
      </p:sp>
      <p:sp>
        <p:nvSpPr>
          <p:cNvPr id="5" name="Slide Number Placeholder 4">
            <a:extLst>
              <a:ext uri="{FF2B5EF4-FFF2-40B4-BE49-F238E27FC236}">
                <a16:creationId xmlns:a16="http://schemas.microsoft.com/office/drawing/2014/main" id="{DB7FC42F-FE9F-EE69-73F3-7E8A8BB13969}"/>
              </a:ext>
            </a:extLst>
          </p:cNvPr>
          <p:cNvSpPr>
            <a:spLocks noGrp="1"/>
          </p:cNvSpPr>
          <p:nvPr>
            <p:ph type="sldNum" sz="quarter" idx="14"/>
          </p:nvPr>
        </p:nvSpPr>
        <p:spPr/>
        <p:txBody>
          <a:bodyPr/>
          <a:lstStyle/>
          <a:p>
            <a:fld id="{33DC2AB1-3121-DC42-81EB-8FDD8A73E93A}" type="slidenum">
              <a:rPr lang="en-GB" smtClean="0"/>
              <a:pPr/>
              <a:t>22</a:t>
            </a:fld>
            <a:endParaRPr lang="en-GB"/>
          </a:p>
        </p:txBody>
      </p:sp>
      <p:grpSp>
        <p:nvGrpSpPr>
          <p:cNvPr id="7" name="Group 6">
            <a:extLst>
              <a:ext uri="{FF2B5EF4-FFF2-40B4-BE49-F238E27FC236}">
                <a16:creationId xmlns:a16="http://schemas.microsoft.com/office/drawing/2014/main" id="{996246C6-B1E5-8524-445F-44C6ECE5932C}"/>
              </a:ext>
            </a:extLst>
          </p:cNvPr>
          <p:cNvGrpSpPr/>
          <p:nvPr/>
        </p:nvGrpSpPr>
        <p:grpSpPr>
          <a:xfrm>
            <a:off x="4441441" y="628600"/>
            <a:ext cx="4040763" cy="3075092"/>
            <a:chOff x="4770582" y="2867891"/>
            <a:chExt cx="4040763" cy="3075092"/>
          </a:xfrm>
        </p:grpSpPr>
        <p:pic>
          <p:nvPicPr>
            <p:cNvPr id="8" name="Picture 7">
              <a:extLst>
                <a:ext uri="{FF2B5EF4-FFF2-40B4-BE49-F238E27FC236}">
                  <a16:creationId xmlns:a16="http://schemas.microsoft.com/office/drawing/2014/main" id="{5D57BA5E-C44C-6346-0BA0-626F8C6F6237}"/>
                </a:ext>
              </a:extLst>
            </p:cNvPr>
            <p:cNvPicPr>
              <a:picLocks noChangeAspect="1"/>
            </p:cNvPicPr>
            <p:nvPr/>
          </p:nvPicPr>
          <p:blipFill>
            <a:blip r:embed="rId3"/>
            <a:stretch>
              <a:fillRect/>
            </a:stretch>
          </p:blipFill>
          <p:spPr>
            <a:xfrm>
              <a:off x="4983146" y="3061855"/>
              <a:ext cx="3828199" cy="2881128"/>
            </a:xfrm>
            <a:prstGeom prst="rect">
              <a:avLst/>
            </a:prstGeom>
          </p:spPr>
        </p:pic>
        <p:sp>
          <p:nvSpPr>
            <p:cNvPr id="9" name="Rectangle 8">
              <a:extLst>
                <a:ext uri="{FF2B5EF4-FFF2-40B4-BE49-F238E27FC236}">
                  <a16:creationId xmlns:a16="http://schemas.microsoft.com/office/drawing/2014/main" id="{5D6C6155-B221-1ABD-BFAB-23057A9F4FCA}"/>
                </a:ext>
              </a:extLst>
            </p:cNvPr>
            <p:cNvSpPr/>
            <p:nvPr/>
          </p:nvSpPr>
          <p:spPr>
            <a:xfrm>
              <a:off x="4770582" y="2867891"/>
              <a:ext cx="521854" cy="281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47EE09A2-A9F1-C6B5-9973-011669A89968}"/>
              </a:ext>
            </a:extLst>
          </p:cNvPr>
          <p:cNvSpPr txBox="1"/>
          <p:nvPr/>
        </p:nvSpPr>
        <p:spPr>
          <a:xfrm>
            <a:off x="4775800" y="3751924"/>
            <a:ext cx="3828199" cy="300082"/>
          </a:xfrm>
          <a:prstGeom prst="rect">
            <a:avLst/>
          </a:prstGeom>
          <a:noFill/>
        </p:spPr>
        <p:txBody>
          <a:bodyPr wrap="square" rtlCol="0">
            <a:spAutoFit/>
          </a:bodyPr>
          <a:lstStyle/>
          <a:p>
            <a:pPr algn="ctr"/>
            <a:r>
              <a:rPr lang="en-GB" dirty="0"/>
              <a:t>Weisheit et al 2020</a:t>
            </a:r>
          </a:p>
        </p:txBody>
      </p:sp>
    </p:spTree>
    <p:extLst>
      <p:ext uri="{BB962C8B-B14F-4D97-AF65-F5344CB8AC3E}">
        <p14:creationId xmlns:p14="http://schemas.microsoft.com/office/powerpoint/2010/main" val="91953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2E54-51BD-ABC2-AEDF-E717424E638D}"/>
              </a:ext>
            </a:extLst>
          </p:cNvPr>
          <p:cNvSpPr>
            <a:spLocks noGrp="1"/>
          </p:cNvSpPr>
          <p:nvPr>
            <p:ph type="title"/>
          </p:nvPr>
        </p:nvSpPr>
        <p:spPr/>
        <p:txBody>
          <a:bodyPr/>
          <a:lstStyle/>
          <a:p>
            <a:r>
              <a:rPr lang="en-GB" dirty="0"/>
              <a:t>Monitoring cell quality </a:t>
            </a:r>
          </a:p>
        </p:txBody>
      </p:sp>
      <p:sp>
        <p:nvSpPr>
          <p:cNvPr id="3" name="Text Placeholder 2">
            <a:extLst>
              <a:ext uri="{FF2B5EF4-FFF2-40B4-BE49-F238E27FC236}">
                <a16:creationId xmlns:a16="http://schemas.microsoft.com/office/drawing/2014/main" id="{1334DB44-DC4C-24C9-6B8F-A8F5A31EB0AD}"/>
              </a:ext>
            </a:extLst>
          </p:cNvPr>
          <p:cNvSpPr>
            <a:spLocks noGrp="1"/>
          </p:cNvSpPr>
          <p:nvPr>
            <p:ph type="body" sz="quarter" idx="10"/>
          </p:nvPr>
        </p:nvSpPr>
        <p:spPr>
          <a:xfrm>
            <a:off x="540002" y="942134"/>
            <a:ext cx="6432766" cy="2786791"/>
          </a:xfrm>
        </p:spPr>
        <p:txBody>
          <a:bodyPr/>
          <a:lstStyle/>
          <a:p>
            <a:pPr marL="171450" indent="-171450">
              <a:buFont typeface="Arial" panose="020B0604020202020204" pitchFamily="34" charset="0"/>
              <a:buChar char="•"/>
            </a:pPr>
            <a:r>
              <a:rPr lang="en-GB" dirty="0"/>
              <a:t>A need to regularly monitor cell quality during ongoing culture. </a:t>
            </a:r>
          </a:p>
          <a:p>
            <a:pPr marL="171450" indent="-171450">
              <a:buFont typeface="Arial" panose="020B0604020202020204" pitchFamily="34" charset="0"/>
              <a:buChar char="•"/>
            </a:pPr>
            <a:r>
              <a:rPr lang="en-GB" dirty="0"/>
              <a:t>Depends on your research and process flow but decide on:</a:t>
            </a:r>
          </a:p>
          <a:p>
            <a:pPr marL="441450" lvl="2" indent="-171450">
              <a:buFont typeface="Arial" panose="020B0604020202020204" pitchFamily="34" charset="0"/>
              <a:buChar char="•"/>
            </a:pPr>
            <a:r>
              <a:rPr lang="en-GB" sz="1200" dirty="0"/>
              <a:t>Assays </a:t>
            </a:r>
          </a:p>
          <a:p>
            <a:pPr marL="441450" lvl="2" indent="-171450">
              <a:buFont typeface="Arial" panose="020B0604020202020204" pitchFamily="34" charset="0"/>
              <a:buChar char="•"/>
            </a:pPr>
            <a:r>
              <a:rPr lang="en-GB" sz="1200" dirty="0"/>
              <a:t>Frequency </a:t>
            </a:r>
          </a:p>
          <a:p>
            <a:pPr marL="441450" lvl="2" indent="-171450">
              <a:buFont typeface="Arial" panose="020B0604020202020204" pitchFamily="34" charset="0"/>
              <a:buChar char="•"/>
            </a:pPr>
            <a:r>
              <a:rPr lang="en-GB" sz="1200" dirty="0"/>
              <a:t>Pass / fail points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Minimum recommendation:</a:t>
            </a:r>
          </a:p>
          <a:p>
            <a:pPr marL="441450" lvl="2" indent="-171450">
              <a:buFont typeface="Arial" panose="020B0604020202020204" pitchFamily="34" charset="0"/>
              <a:buChar char="•"/>
            </a:pPr>
            <a:r>
              <a:rPr lang="en-GB" sz="1200" u="sng" dirty="0"/>
              <a:t>All</a:t>
            </a:r>
            <a:r>
              <a:rPr lang="en-GB" sz="1200" dirty="0"/>
              <a:t> ongoing cultures should be routinely (every 4-6 weeks) checked for:</a:t>
            </a:r>
          </a:p>
          <a:p>
            <a:pPr marL="576450" lvl="3" indent="-171450">
              <a:buFont typeface="Arial" panose="020B0604020202020204" pitchFamily="34" charset="0"/>
              <a:buChar char="•"/>
            </a:pPr>
            <a:r>
              <a:rPr lang="en-GB" sz="1200" dirty="0"/>
              <a:t>Mycoplasma / sterility</a:t>
            </a:r>
          </a:p>
          <a:p>
            <a:pPr marL="576450" lvl="3" indent="-171450">
              <a:buFont typeface="Arial" panose="020B0604020202020204" pitchFamily="34" charset="0"/>
              <a:buChar char="•"/>
            </a:pPr>
            <a:r>
              <a:rPr lang="en-GB" sz="1200" dirty="0"/>
              <a:t>Cell line identity (STR) </a:t>
            </a:r>
          </a:p>
          <a:p>
            <a:pPr marL="441450" lvl="2" indent="-171450">
              <a:buFont typeface="Arial" panose="020B0604020202020204" pitchFamily="34" charset="0"/>
              <a:buChar char="•"/>
            </a:pPr>
            <a:r>
              <a:rPr lang="en-GB" sz="1200" dirty="0"/>
              <a:t>Checking marker expression or genomic stability before starting long-term differentiations. </a:t>
            </a:r>
          </a:p>
        </p:txBody>
      </p:sp>
      <p:sp>
        <p:nvSpPr>
          <p:cNvPr id="5" name="Slide Number Placeholder 4">
            <a:extLst>
              <a:ext uri="{FF2B5EF4-FFF2-40B4-BE49-F238E27FC236}">
                <a16:creationId xmlns:a16="http://schemas.microsoft.com/office/drawing/2014/main" id="{BD88D65D-B675-002A-1F1D-9034A5F3B37C}"/>
              </a:ext>
            </a:extLst>
          </p:cNvPr>
          <p:cNvSpPr>
            <a:spLocks noGrp="1"/>
          </p:cNvSpPr>
          <p:nvPr>
            <p:ph type="sldNum" sz="quarter" idx="13"/>
          </p:nvPr>
        </p:nvSpPr>
        <p:spPr/>
        <p:txBody>
          <a:bodyPr/>
          <a:lstStyle/>
          <a:p>
            <a:fld id="{33DC2AB1-3121-DC42-81EB-8FDD8A73E93A}" type="slidenum">
              <a:rPr lang="en-GB" smtClean="0"/>
              <a:pPr/>
              <a:t>23</a:t>
            </a:fld>
            <a:endParaRPr lang="en-GB"/>
          </a:p>
        </p:txBody>
      </p:sp>
      <p:sp>
        <p:nvSpPr>
          <p:cNvPr id="7" name="Arrow: Curved Down 6">
            <a:extLst>
              <a:ext uri="{FF2B5EF4-FFF2-40B4-BE49-F238E27FC236}">
                <a16:creationId xmlns:a16="http://schemas.microsoft.com/office/drawing/2014/main" id="{788C071B-DFE2-50DF-B666-7E127C040864}"/>
              </a:ext>
            </a:extLst>
          </p:cNvPr>
          <p:cNvSpPr/>
          <p:nvPr/>
        </p:nvSpPr>
        <p:spPr>
          <a:xfrm flipH="1">
            <a:off x="7175026" y="728170"/>
            <a:ext cx="1385248" cy="545910"/>
          </a:xfrm>
          <a:prstGeom prst="curved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71425769-3A14-100C-1C06-85FCE3DE210C}"/>
              </a:ext>
            </a:extLst>
          </p:cNvPr>
          <p:cNvSpPr txBox="1"/>
          <p:nvPr/>
        </p:nvSpPr>
        <p:spPr>
          <a:xfrm>
            <a:off x="7124699" y="1265270"/>
            <a:ext cx="1146412" cy="553998"/>
          </a:xfrm>
          <a:prstGeom prst="rect">
            <a:avLst/>
          </a:prstGeom>
          <a:noFill/>
        </p:spPr>
        <p:txBody>
          <a:bodyPr wrap="square" rtlCol="0">
            <a:spAutoFit/>
          </a:bodyPr>
          <a:lstStyle/>
          <a:p>
            <a:r>
              <a:rPr lang="en-GB" sz="1000" dirty="0"/>
              <a:t>STR, </a:t>
            </a:r>
          </a:p>
          <a:p>
            <a:r>
              <a:rPr lang="en-GB" sz="1000" dirty="0"/>
              <a:t>Mycoplasma, Sterility</a:t>
            </a:r>
          </a:p>
        </p:txBody>
      </p:sp>
      <p:sp>
        <p:nvSpPr>
          <p:cNvPr id="9" name="Arrow: Curved Down 8">
            <a:extLst>
              <a:ext uri="{FF2B5EF4-FFF2-40B4-BE49-F238E27FC236}">
                <a16:creationId xmlns:a16="http://schemas.microsoft.com/office/drawing/2014/main" id="{268732F7-2370-4ADF-BF7F-DB8ABB20FA9D}"/>
              </a:ext>
            </a:extLst>
          </p:cNvPr>
          <p:cNvSpPr/>
          <p:nvPr/>
        </p:nvSpPr>
        <p:spPr>
          <a:xfrm flipH="1">
            <a:off x="7175026" y="2719835"/>
            <a:ext cx="1385248" cy="545910"/>
          </a:xfrm>
          <a:prstGeom prst="curved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30D16B23-B985-4749-F162-BC65202C11A4}"/>
              </a:ext>
            </a:extLst>
          </p:cNvPr>
          <p:cNvSpPr txBox="1"/>
          <p:nvPr/>
        </p:nvSpPr>
        <p:spPr>
          <a:xfrm>
            <a:off x="7124699" y="3256935"/>
            <a:ext cx="1146412" cy="553998"/>
          </a:xfrm>
          <a:prstGeom prst="rect">
            <a:avLst/>
          </a:prstGeom>
          <a:noFill/>
        </p:spPr>
        <p:txBody>
          <a:bodyPr wrap="square" rtlCol="0">
            <a:spAutoFit/>
          </a:bodyPr>
          <a:lstStyle/>
          <a:p>
            <a:r>
              <a:rPr lang="en-GB" sz="1000" dirty="0"/>
              <a:t>STR, </a:t>
            </a:r>
          </a:p>
          <a:p>
            <a:r>
              <a:rPr lang="en-GB" sz="1000" dirty="0"/>
              <a:t>Mycoplasma, Sterility</a:t>
            </a:r>
          </a:p>
        </p:txBody>
      </p:sp>
      <p:sp>
        <p:nvSpPr>
          <p:cNvPr id="6" name="Arrow: Right 5">
            <a:extLst>
              <a:ext uri="{FF2B5EF4-FFF2-40B4-BE49-F238E27FC236}">
                <a16:creationId xmlns:a16="http://schemas.microsoft.com/office/drawing/2014/main" id="{344EFADE-4786-845D-1B50-209B9EF55B0A}"/>
              </a:ext>
            </a:extLst>
          </p:cNvPr>
          <p:cNvSpPr/>
          <p:nvPr/>
        </p:nvSpPr>
        <p:spPr>
          <a:xfrm rot="5400000">
            <a:off x="6773944" y="2204114"/>
            <a:ext cx="3459707" cy="41681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Ongoing research </a:t>
            </a:r>
          </a:p>
        </p:txBody>
      </p:sp>
    </p:spTree>
    <p:extLst>
      <p:ext uri="{BB962C8B-B14F-4D97-AF65-F5344CB8AC3E}">
        <p14:creationId xmlns:p14="http://schemas.microsoft.com/office/powerpoint/2010/main" val="281959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2A3E9-8988-5E9E-F039-B449AB0EAFD4}"/>
              </a:ext>
            </a:extLst>
          </p:cNvPr>
          <p:cNvSpPr>
            <a:spLocks noGrp="1"/>
          </p:cNvSpPr>
          <p:nvPr>
            <p:ph type="title"/>
          </p:nvPr>
        </p:nvSpPr>
        <p:spPr/>
        <p:txBody>
          <a:bodyPr/>
          <a:lstStyle/>
          <a:p>
            <a:r>
              <a:rPr lang="en-GB" dirty="0"/>
              <a:t>Data Management</a:t>
            </a:r>
          </a:p>
        </p:txBody>
      </p:sp>
      <p:sp>
        <p:nvSpPr>
          <p:cNvPr id="5" name="Slide Number Placeholder 4">
            <a:extLst>
              <a:ext uri="{FF2B5EF4-FFF2-40B4-BE49-F238E27FC236}">
                <a16:creationId xmlns:a16="http://schemas.microsoft.com/office/drawing/2014/main" id="{934C1693-CA23-C08F-B3F2-E24AF8DB46D2}"/>
              </a:ext>
            </a:extLst>
          </p:cNvPr>
          <p:cNvSpPr>
            <a:spLocks noGrp="1"/>
          </p:cNvSpPr>
          <p:nvPr>
            <p:ph type="sldNum" sz="quarter" idx="10"/>
          </p:nvPr>
        </p:nvSpPr>
        <p:spPr/>
        <p:txBody>
          <a:bodyPr/>
          <a:lstStyle/>
          <a:p>
            <a:fld id="{33DC2AB1-3121-DC42-81EB-8FDD8A73E93A}" type="slidenum">
              <a:rPr lang="en-GB" smtClean="0"/>
              <a:pPr/>
              <a:t>24</a:t>
            </a:fld>
            <a:endParaRPr lang="en-GB"/>
          </a:p>
        </p:txBody>
      </p:sp>
    </p:spTree>
    <p:extLst>
      <p:ext uri="{BB962C8B-B14F-4D97-AF65-F5344CB8AC3E}">
        <p14:creationId xmlns:p14="http://schemas.microsoft.com/office/powerpoint/2010/main" val="13358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E67C-C2C9-FE07-25F1-37227949CA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19C2E45-B2BA-46CD-9389-1B48F4DFE913}"/>
              </a:ext>
            </a:extLst>
          </p:cNvPr>
          <p:cNvSpPr>
            <a:spLocks noGrp="1"/>
          </p:cNvSpPr>
          <p:nvPr>
            <p:ph type="title"/>
          </p:nvPr>
        </p:nvSpPr>
        <p:spPr/>
        <p:txBody>
          <a:bodyPr/>
          <a:lstStyle/>
          <a:p>
            <a:r>
              <a:rPr lang="en-GB" dirty="0"/>
              <a:t>Data Management </a:t>
            </a:r>
          </a:p>
        </p:txBody>
      </p:sp>
      <p:sp>
        <p:nvSpPr>
          <p:cNvPr id="7" name="Text Placeholder 6">
            <a:extLst>
              <a:ext uri="{FF2B5EF4-FFF2-40B4-BE49-F238E27FC236}">
                <a16:creationId xmlns:a16="http://schemas.microsoft.com/office/drawing/2014/main" id="{E5B8877A-69C2-9AC3-8974-A0D951BD073F}"/>
              </a:ext>
            </a:extLst>
          </p:cNvPr>
          <p:cNvSpPr>
            <a:spLocks noGrp="1"/>
          </p:cNvSpPr>
          <p:nvPr>
            <p:ph type="body" sz="quarter" idx="12"/>
          </p:nvPr>
        </p:nvSpPr>
        <p:spPr/>
        <p:txBody>
          <a:bodyPr/>
          <a:lstStyle/>
          <a:p>
            <a:r>
              <a:rPr lang="en-GB" dirty="0"/>
              <a:t>International Standards</a:t>
            </a:r>
          </a:p>
        </p:txBody>
      </p:sp>
      <p:sp>
        <p:nvSpPr>
          <p:cNvPr id="8" name="Text Placeholder 7">
            <a:extLst>
              <a:ext uri="{FF2B5EF4-FFF2-40B4-BE49-F238E27FC236}">
                <a16:creationId xmlns:a16="http://schemas.microsoft.com/office/drawing/2014/main" id="{5779D607-B61A-D917-62B7-0A0871F18DBF}"/>
              </a:ext>
            </a:extLst>
          </p:cNvPr>
          <p:cNvSpPr>
            <a:spLocks noGrp="1"/>
          </p:cNvSpPr>
          <p:nvPr>
            <p:ph type="body" sz="quarter" idx="15"/>
          </p:nvPr>
        </p:nvSpPr>
        <p:spPr/>
        <p:txBody>
          <a:bodyPr/>
          <a:lstStyle/>
          <a:p>
            <a:r>
              <a:rPr lang="en-GB" dirty="0"/>
              <a:t>Open Science</a:t>
            </a:r>
          </a:p>
          <a:p>
            <a:r>
              <a:rPr lang="en-GB" dirty="0"/>
              <a:t>(Transparency, sharing and inclusivity)</a:t>
            </a:r>
          </a:p>
          <a:p>
            <a:endParaRPr lang="en-GB" dirty="0"/>
          </a:p>
          <a:p>
            <a:r>
              <a:rPr lang="en-GB" dirty="0"/>
              <a:t>https://www.cos.io/open-science</a:t>
            </a:r>
          </a:p>
        </p:txBody>
      </p:sp>
      <p:sp>
        <p:nvSpPr>
          <p:cNvPr id="9" name="Text Placeholder 8">
            <a:extLst>
              <a:ext uri="{FF2B5EF4-FFF2-40B4-BE49-F238E27FC236}">
                <a16:creationId xmlns:a16="http://schemas.microsoft.com/office/drawing/2014/main" id="{F1F0C1E0-10A5-32A5-D69B-081AF11CEAFB}"/>
              </a:ext>
            </a:extLst>
          </p:cNvPr>
          <p:cNvSpPr>
            <a:spLocks noGrp="1"/>
          </p:cNvSpPr>
          <p:nvPr>
            <p:ph type="body" sz="quarter" idx="16"/>
          </p:nvPr>
        </p:nvSpPr>
        <p:spPr/>
        <p:txBody>
          <a:bodyPr/>
          <a:lstStyle/>
          <a:p>
            <a:r>
              <a:rPr lang="en-GB" dirty="0"/>
              <a:t>FAIR Principles</a:t>
            </a:r>
          </a:p>
          <a:p>
            <a:r>
              <a:rPr lang="en-GB" dirty="0"/>
              <a:t>(Findable, Accessible, Interoperable, Reusable) </a:t>
            </a:r>
          </a:p>
          <a:p>
            <a:endParaRPr lang="en-GB" dirty="0"/>
          </a:p>
          <a:p>
            <a:r>
              <a:rPr lang="en-GB" dirty="0"/>
              <a:t>https://www.go-fair.org/fair-principles/</a:t>
            </a:r>
          </a:p>
          <a:p>
            <a:endParaRPr lang="en-GB" dirty="0"/>
          </a:p>
        </p:txBody>
      </p:sp>
      <p:sp>
        <p:nvSpPr>
          <p:cNvPr id="10" name="Text Placeholder 9">
            <a:extLst>
              <a:ext uri="{FF2B5EF4-FFF2-40B4-BE49-F238E27FC236}">
                <a16:creationId xmlns:a16="http://schemas.microsoft.com/office/drawing/2014/main" id="{5580C5BA-CD0E-2B50-6A9A-2FE58E455122}"/>
              </a:ext>
            </a:extLst>
          </p:cNvPr>
          <p:cNvSpPr>
            <a:spLocks noGrp="1"/>
          </p:cNvSpPr>
          <p:nvPr>
            <p:ph type="body" sz="quarter" idx="17"/>
          </p:nvPr>
        </p:nvSpPr>
        <p:spPr/>
        <p:txBody>
          <a:bodyPr/>
          <a:lstStyle/>
          <a:p>
            <a:r>
              <a:rPr lang="en-GB" dirty="0"/>
              <a:t>CARE Principles</a:t>
            </a:r>
          </a:p>
          <a:p>
            <a:r>
              <a:rPr lang="en-GB" dirty="0"/>
              <a:t>(Collective Benefit, Authority to Control, Responsibility, Ethics)</a:t>
            </a:r>
          </a:p>
          <a:p>
            <a:endParaRPr lang="en-GB" dirty="0"/>
          </a:p>
          <a:p>
            <a:r>
              <a:rPr lang="en-GB" dirty="0"/>
              <a:t>https://www.gida-global.org/care</a:t>
            </a:r>
          </a:p>
          <a:p>
            <a:endParaRPr lang="en-GB" dirty="0"/>
          </a:p>
        </p:txBody>
      </p:sp>
      <p:sp>
        <p:nvSpPr>
          <p:cNvPr id="11" name="Text Placeholder 10">
            <a:extLst>
              <a:ext uri="{FF2B5EF4-FFF2-40B4-BE49-F238E27FC236}">
                <a16:creationId xmlns:a16="http://schemas.microsoft.com/office/drawing/2014/main" id="{C050FF0D-52C7-2C2A-94BD-73AE45BCC73B}"/>
              </a:ext>
            </a:extLst>
          </p:cNvPr>
          <p:cNvSpPr>
            <a:spLocks noGrp="1"/>
          </p:cNvSpPr>
          <p:nvPr>
            <p:ph type="body" sz="quarter" idx="18"/>
          </p:nvPr>
        </p:nvSpPr>
        <p:spPr/>
        <p:txBody>
          <a:bodyPr/>
          <a:lstStyle/>
          <a:p>
            <a:r>
              <a:rPr lang="en-GB" dirty="0"/>
              <a:t>1</a:t>
            </a:r>
          </a:p>
        </p:txBody>
      </p:sp>
      <p:sp>
        <p:nvSpPr>
          <p:cNvPr id="12" name="Text Placeholder 11">
            <a:extLst>
              <a:ext uri="{FF2B5EF4-FFF2-40B4-BE49-F238E27FC236}">
                <a16:creationId xmlns:a16="http://schemas.microsoft.com/office/drawing/2014/main" id="{92CF7651-71EC-66C8-839A-0F5E51695EAE}"/>
              </a:ext>
            </a:extLst>
          </p:cNvPr>
          <p:cNvSpPr>
            <a:spLocks noGrp="1"/>
          </p:cNvSpPr>
          <p:nvPr>
            <p:ph type="body" sz="quarter" idx="19"/>
          </p:nvPr>
        </p:nvSpPr>
        <p:spPr/>
        <p:txBody>
          <a:bodyPr/>
          <a:lstStyle/>
          <a:p>
            <a:r>
              <a:rPr lang="en-GB" dirty="0"/>
              <a:t>2</a:t>
            </a:r>
          </a:p>
        </p:txBody>
      </p:sp>
      <p:sp>
        <p:nvSpPr>
          <p:cNvPr id="13" name="Text Placeholder 12">
            <a:extLst>
              <a:ext uri="{FF2B5EF4-FFF2-40B4-BE49-F238E27FC236}">
                <a16:creationId xmlns:a16="http://schemas.microsoft.com/office/drawing/2014/main" id="{CD4F3529-730E-EABE-C94C-4F961FC39775}"/>
              </a:ext>
            </a:extLst>
          </p:cNvPr>
          <p:cNvSpPr>
            <a:spLocks noGrp="1"/>
          </p:cNvSpPr>
          <p:nvPr>
            <p:ph type="body" sz="quarter" idx="20"/>
          </p:nvPr>
        </p:nvSpPr>
        <p:spPr/>
        <p:txBody>
          <a:bodyPr/>
          <a:lstStyle/>
          <a:p>
            <a:r>
              <a:rPr lang="en-GB" dirty="0"/>
              <a:t>3</a:t>
            </a:r>
          </a:p>
        </p:txBody>
      </p:sp>
      <p:sp>
        <p:nvSpPr>
          <p:cNvPr id="5" name="Slide Number Placeholder 4">
            <a:extLst>
              <a:ext uri="{FF2B5EF4-FFF2-40B4-BE49-F238E27FC236}">
                <a16:creationId xmlns:a16="http://schemas.microsoft.com/office/drawing/2014/main" id="{10DBAE79-F767-DC26-97D2-33928E1E9B7E}"/>
              </a:ext>
            </a:extLst>
          </p:cNvPr>
          <p:cNvSpPr>
            <a:spLocks noGrp="1"/>
          </p:cNvSpPr>
          <p:nvPr>
            <p:ph type="sldNum" sz="quarter" idx="21"/>
          </p:nvPr>
        </p:nvSpPr>
        <p:spPr/>
        <p:txBody>
          <a:bodyPr/>
          <a:lstStyle/>
          <a:p>
            <a:fld id="{33DC2AB1-3121-DC42-81EB-8FDD8A73E93A}" type="slidenum">
              <a:rPr lang="en-GB" smtClean="0"/>
              <a:pPr/>
              <a:t>25</a:t>
            </a:fld>
            <a:endParaRPr lang="en-GB"/>
          </a:p>
        </p:txBody>
      </p:sp>
    </p:spTree>
    <p:extLst>
      <p:ext uri="{BB962C8B-B14F-4D97-AF65-F5344CB8AC3E}">
        <p14:creationId xmlns:p14="http://schemas.microsoft.com/office/powerpoint/2010/main" val="144045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map of the world&#10;&#10;AI-generated content may be incorrect.">
            <a:extLst>
              <a:ext uri="{FF2B5EF4-FFF2-40B4-BE49-F238E27FC236}">
                <a16:creationId xmlns:a16="http://schemas.microsoft.com/office/drawing/2014/main" id="{C3B30EEE-3BFF-CE43-531F-9130C6AC250F}"/>
              </a:ext>
            </a:extLst>
          </p:cNvPr>
          <p:cNvPicPr>
            <a:picLocks noGrp="1" noChangeAspect="1"/>
          </p:cNvPicPr>
          <p:nvPr>
            <p:ph type="pic" sz="quarter" idx="13"/>
          </p:nvPr>
        </p:nvPicPr>
        <p:blipFill>
          <a:blip r:embed="rId3"/>
          <a:srcRect l="23260" r="23260"/>
          <a:stretch>
            <a:fillRect/>
          </a:stretch>
        </p:blipFill>
        <p:spPr/>
      </p:pic>
      <p:sp>
        <p:nvSpPr>
          <p:cNvPr id="4" name="Title 3">
            <a:extLst>
              <a:ext uri="{FF2B5EF4-FFF2-40B4-BE49-F238E27FC236}">
                <a16:creationId xmlns:a16="http://schemas.microsoft.com/office/drawing/2014/main" id="{CE19B8B5-0B40-4E2C-F7DD-1A59A0D3A2EB}"/>
              </a:ext>
            </a:extLst>
          </p:cNvPr>
          <p:cNvSpPr>
            <a:spLocks noGrp="1"/>
          </p:cNvSpPr>
          <p:nvPr>
            <p:ph type="title"/>
          </p:nvPr>
        </p:nvSpPr>
        <p:spPr/>
        <p:txBody>
          <a:bodyPr/>
          <a:lstStyle/>
          <a:p>
            <a:r>
              <a:rPr lang="en-GB" dirty="0"/>
              <a:t>Why are these principles important?</a:t>
            </a:r>
          </a:p>
        </p:txBody>
      </p:sp>
      <p:sp>
        <p:nvSpPr>
          <p:cNvPr id="6" name="Text Placeholder 5">
            <a:extLst>
              <a:ext uri="{FF2B5EF4-FFF2-40B4-BE49-F238E27FC236}">
                <a16:creationId xmlns:a16="http://schemas.microsoft.com/office/drawing/2014/main" id="{872393A6-D077-A807-1F26-147C57AE5E05}"/>
              </a:ext>
            </a:extLst>
          </p:cNvPr>
          <p:cNvSpPr>
            <a:spLocks noGrp="1"/>
          </p:cNvSpPr>
          <p:nvPr>
            <p:ph type="body" sz="quarter" idx="10"/>
          </p:nvPr>
        </p:nvSpPr>
        <p:spPr>
          <a:xfrm>
            <a:off x="4114799" y="1436979"/>
            <a:ext cx="4495801" cy="2977086"/>
          </a:xfrm>
        </p:spPr>
        <p:txBody>
          <a:bodyPr/>
          <a:lstStyle/>
          <a:p>
            <a:r>
              <a:rPr lang="en-GB" dirty="0"/>
              <a:t>Sharing and re-using </a:t>
            </a:r>
            <a:r>
              <a:rPr lang="en-GB" b="1" dirty="0"/>
              <a:t>cells</a:t>
            </a:r>
            <a:r>
              <a:rPr lang="en-GB" dirty="0"/>
              <a:t> is dependent on sharing and re-using </a:t>
            </a:r>
            <a:r>
              <a:rPr lang="en-GB" b="1" dirty="0"/>
              <a:t>data</a:t>
            </a:r>
            <a:r>
              <a:rPr lang="en-GB" dirty="0"/>
              <a:t>. </a:t>
            </a:r>
          </a:p>
          <a:p>
            <a:endParaRPr lang="en-GB" dirty="0"/>
          </a:p>
          <a:p>
            <a:r>
              <a:rPr lang="en-GB" dirty="0"/>
              <a:t>Required to meet many research requirements e.g. publications, grant applications and funder needs. </a:t>
            </a:r>
          </a:p>
          <a:p>
            <a:endParaRPr lang="en-GB" dirty="0"/>
          </a:p>
          <a:p>
            <a:r>
              <a:rPr lang="en-GB" dirty="0"/>
              <a:t>Increasing the quality and reproducibility of research is vital to meet the promise of iPSC research. </a:t>
            </a:r>
          </a:p>
          <a:p>
            <a:endParaRPr lang="en-GB" dirty="0"/>
          </a:p>
          <a:p>
            <a:r>
              <a:rPr lang="en-GB" dirty="0"/>
              <a:t>Adherence will also increase the visibility and impact of YOUR research.</a:t>
            </a:r>
          </a:p>
        </p:txBody>
      </p:sp>
      <p:sp>
        <p:nvSpPr>
          <p:cNvPr id="3" name="Slide Number Placeholder 2">
            <a:extLst>
              <a:ext uri="{FF2B5EF4-FFF2-40B4-BE49-F238E27FC236}">
                <a16:creationId xmlns:a16="http://schemas.microsoft.com/office/drawing/2014/main" id="{07814F30-EB09-2ADD-F4D8-143AC9C48ADB}"/>
              </a:ext>
            </a:extLst>
          </p:cNvPr>
          <p:cNvSpPr>
            <a:spLocks noGrp="1"/>
          </p:cNvSpPr>
          <p:nvPr>
            <p:ph type="sldNum" sz="quarter" idx="14"/>
          </p:nvPr>
        </p:nvSpPr>
        <p:spPr/>
        <p:txBody>
          <a:bodyPr/>
          <a:lstStyle/>
          <a:p>
            <a:fld id="{33DC2AB1-3121-DC42-81EB-8FDD8A73E93A}" type="slidenum">
              <a:rPr lang="en-GB" smtClean="0"/>
              <a:pPr/>
              <a:t>26</a:t>
            </a:fld>
            <a:endParaRPr lang="en-GB"/>
          </a:p>
        </p:txBody>
      </p:sp>
    </p:spTree>
    <p:extLst>
      <p:ext uri="{BB962C8B-B14F-4D97-AF65-F5344CB8AC3E}">
        <p14:creationId xmlns:p14="http://schemas.microsoft.com/office/powerpoint/2010/main" val="157753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291B28-8AD2-FA89-3149-9B88F58B7B66}"/>
              </a:ext>
            </a:extLst>
          </p:cNvPr>
          <p:cNvSpPr>
            <a:spLocks noGrp="1"/>
          </p:cNvSpPr>
          <p:nvPr>
            <p:ph type="title"/>
          </p:nvPr>
        </p:nvSpPr>
        <p:spPr/>
        <p:txBody>
          <a:bodyPr/>
          <a:lstStyle/>
          <a:p>
            <a:r>
              <a:rPr lang="en-GB" dirty="0"/>
              <a:t>Human Pluripotent Stem Cell registry</a:t>
            </a:r>
          </a:p>
        </p:txBody>
      </p:sp>
      <p:sp>
        <p:nvSpPr>
          <p:cNvPr id="8" name="Text Placeholder 7">
            <a:extLst>
              <a:ext uri="{FF2B5EF4-FFF2-40B4-BE49-F238E27FC236}">
                <a16:creationId xmlns:a16="http://schemas.microsoft.com/office/drawing/2014/main" id="{000CFEE5-3D56-C79A-5F96-58A7F6A3D875}"/>
              </a:ext>
            </a:extLst>
          </p:cNvPr>
          <p:cNvSpPr>
            <a:spLocks noGrp="1"/>
          </p:cNvSpPr>
          <p:nvPr>
            <p:ph type="body" sz="quarter" idx="12"/>
          </p:nvPr>
        </p:nvSpPr>
        <p:spPr/>
        <p:txBody>
          <a:bodyPr/>
          <a:lstStyle/>
          <a:p>
            <a:r>
              <a:rPr lang="en-GB" dirty="0"/>
              <a:t>Open access, data management resource</a:t>
            </a:r>
          </a:p>
        </p:txBody>
      </p:sp>
      <p:sp>
        <p:nvSpPr>
          <p:cNvPr id="5" name="Slide Number Placeholder 4">
            <a:extLst>
              <a:ext uri="{FF2B5EF4-FFF2-40B4-BE49-F238E27FC236}">
                <a16:creationId xmlns:a16="http://schemas.microsoft.com/office/drawing/2014/main" id="{D3CC2D71-68BF-A86D-9176-9EAE40B0237E}"/>
              </a:ext>
            </a:extLst>
          </p:cNvPr>
          <p:cNvSpPr>
            <a:spLocks noGrp="1"/>
          </p:cNvSpPr>
          <p:nvPr>
            <p:ph type="sldNum" sz="quarter" idx="13"/>
          </p:nvPr>
        </p:nvSpPr>
        <p:spPr/>
        <p:txBody>
          <a:bodyPr/>
          <a:lstStyle/>
          <a:p>
            <a:fld id="{33DC2AB1-3121-DC42-81EB-8FDD8A73E93A}" type="slidenum">
              <a:rPr lang="en-GB" smtClean="0"/>
              <a:pPr/>
              <a:t>27</a:t>
            </a:fld>
            <a:endParaRPr lang="en-GB"/>
          </a:p>
        </p:txBody>
      </p:sp>
      <p:sp>
        <p:nvSpPr>
          <p:cNvPr id="9" name="Content Placeholder 6">
            <a:extLst>
              <a:ext uri="{FF2B5EF4-FFF2-40B4-BE49-F238E27FC236}">
                <a16:creationId xmlns:a16="http://schemas.microsoft.com/office/drawing/2014/main" id="{313FD9F1-83A3-0F45-9300-1C130FDABDB3}"/>
              </a:ext>
            </a:extLst>
          </p:cNvPr>
          <p:cNvSpPr txBox="1">
            <a:spLocks/>
          </p:cNvSpPr>
          <p:nvPr/>
        </p:nvSpPr>
        <p:spPr>
          <a:xfrm>
            <a:off x="3560620" y="2211024"/>
            <a:ext cx="1427146" cy="942040"/>
          </a:xfrm>
          <a:prstGeom prst="rect">
            <a:avLst/>
          </a:prstGeom>
        </p:spPr>
        <p:txBody>
          <a:bodyPr>
            <a:noAutofit/>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dirty="0"/>
              <a:t>A “cells and data” open access resource for iPSC researchers</a:t>
            </a:r>
          </a:p>
        </p:txBody>
      </p:sp>
      <p:pic>
        <p:nvPicPr>
          <p:cNvPr id="11" name="Picture 10" descr="Blue letters on a black background&#10;&#10;Description automatically generated">
            <a:extLst>
              <a:ext uri="{FF2B5EF4-FFF2-40B4-BE49-F238E27FC236}">
                <a16:creationId xmlns:a16="http://schemas.microsoft.com/office/drawing/2014/main" id="{CFD4969E-35AF-A34F-A6E5-6F06DD4F3406}"/>
              </a:ext>
            </a:extLst>
          </p:cNvPr>
          <p:cNvPicPr>
            <a:picLocks noChangeAspect="1"/>
          </p:cNvPicPr>
          <p:nvPr/>
        </p:nvPicPr>
        <p:blipFill>
          <a:blip r:embed="rId2"/>
          <a:stretch>
            <a:fillRect/>
          </a:stretch>
        </p:blipFill>
        <p:spPr>
          <a:xfrm>
            <a:off x="5398885" y="2242541"/>
            <a:ext cx="2129364" cy="496557"/>
          </a:xfrm>
          <a:prstGeom prst="rect">
            <a:avLst/>
          </a:prstGeom>
        </p:spPr>
      </p:pic>
      <p:sp>
        <p:nvSpPr>
          <p:cNvPr id="12" name="Oval 11">
            <a:extLst>
              <a:ext uri="{FF2B5EF4-FFF2-40B4-BE49-F238E27FC236}">
                <a16:creationId xmlns:a16="http://schemas.microsoft.com/office/drawing/2014/main" id="{F213D153-DF8D-271D-214E-91C28FD87017}"/>
              </a:ext>
            </a:extLst>
          </p:cNvPr>
          <p:cNvSpPr/>
          <p:nvPr/>
        </p:nvSpPr>
        <p:spPr>
          <a:xfrm>
            <a:off x="893438" y="1322198"/>
            <a:ext cx="4420859" cy="2780985"/>
          </a:xfrm>
          <a:prstGeom prst="ellipse">
            <a:avLst/>
          </a:prstGeom>
          <a:noFill/>
          <a:ln>
            <a:solidFill>
              <a:srgbClr val="AF1F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8804CA2-F7A7-701C-3311-A8B510C7560F}"/>
              </a:ext>
            </a:extLst>
          </p:cNvPr>
          <p:cNvSpPr/>
          <p:nvPr/>
        </p:nvSpPr>
        <p:spPr>
          <a:xfrm>
            <a:off x="3305845" y="1322198"/>
            <a:ext cx="4420859" cy="278098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0FED000-8C5F-46A7-2897-7DB7F6257941}"/>
              </a:ext>
            </a:extLst>
          </p:cNvPr>
          <p:cNvSpPr txBox="1"/>
          <p:nvPr/>
        </p:nvSpPr>
        <p:spPr>
          <a:xfrm>
            <a:off x="1417297" y="2829899"/>
            <a:ext cx="1803960" cy="507831"/>
          </a:xfrm>
          <a:prstGeom prst="rect">
            <a:avLst/>
          </a:prstGeom>
          <a:noFill/>
        </p:spPr>
        <p:txBody>
          <a:bodyPr wrap="square" rtlCol="0">
            <a:spAutoFit/>
          </a:bodyPr>
          <a:lstStyle/>
          <a:p>
            <a:pPr algn="ctr"/>
            <a:r>
              <a:rPr lang="en-GB" dirty="0"/>
              <a:t>Repository for </a:t>
            </a:r>
            <a:r>
              <a:rPr lang="en-GB" dirty="0" err="1"/>
              <a:t>iPS</a:t>
            </a:r>
            <a:r>
              <a:rPr lang="en-GB" dirty="0"/>
              <a:t> cells</a:t>
            </a:r>
          </a:p>
        </p:txBody>
      </p:sp>
      <p:sp>
        <p:nvSpPr>
          <p:cNvPr id="15" name="TextBox 14">
            <a:extLst>
              <a:ext uri="{FF2B5EF4-FFF2-40B4-BE49-F238E27FC236}">
                <a16:creationId xmlns:a16="http://schemas.microsoft.com/office/drawing/2014/main" id="{B0FE4014-F3B9-F990-0DD3-E8B35EDE21EF}"/>
              </a:ext>
            </a:extLst>
          </p:cNvPr>
          <p:cNvSpPr txBox="1"/>
          <p:nvPr/>
        </p:nvSpPr>
        <p:spPr>
          <a:xfrm>
            <a:off x="5398885" y="2783732"/>
            <a:ext cx="2180857" cy="300082"/>
          </a:xfrm>
          <a:prstGeom prst="rect">
            <a:avLst/>
          </a:prstGeom>
          <a:noFill/>
        </p:spPr>
        <p:txBody>
          <a:bodyPr wrap="square" rtlCol="0">
            <a:spAutoFit/>
          </a:bodyPr>
          <a:lstStyle/>
          <a:p>
            <a:r>
              <a:rPr lang="en-GB" dirty="0"/>
              <a:t>Repository for iPSC data</a:t>
            </a:r>
          </a:p>
        </p:txBody>
      </p:sp>
      <p:pic>
        <p:nvPicPr>
          <p:cNvPr id="17" name="Picture 16" descr="A group of colorful circles&#10;&#10;AI-generated content may be incorrect.">
            <a:extLst>
              <a:ext uri="{FF2B5EF4-FFF2-40B4-BE49-F238E27FC236}">
                <a16:creationId xmlns:a16="http://schemas.microsoft.com/office/drawing/2014/main" id="{C93104AE-06A8-1A69-24F7-9A55C13570D7}"/>
              </a:ext>
            </a:extLst>
          </p:cNvPr>
          <p:cNvPicPr>
            <a:picLocks noChangeAspect="1"/>
          </p:cNvPicPr>
          <p:nvPr/>
        </p:nvPicPr>
        <p:blipFill>
          <a:blip r:embed="rId3"/>
          <a:stretch>
            <a:fillRect/>
          </a:stretch>
        </p:blipFill>
        <p:spPr>
          <a:xfrm>
            <a:off x="1417296" y="1683524"/>
            <a:ext cx="1893070" cy="1142853"/>
          </a:xfrm>
          <a:prstGeom prst="rect">
            <a:avLst/>
          </a:prstGeom>
        </p:spPr>
      </p:pic>
    </p:spTree>
    <p:extLst>
      <p:ext uri="{BB962C8B-B14F-4D97-AF65-F5344CB8AC3E}">
        <p14:creationId xmlns:p14="http://schemas.microsoft.com/office/powerpoint/2010/main" val="286591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EA8C95-FBA0-0695-1CCA-57C6C53A8896}"/>
              </a:ext>
            </a:extLst>
          </p:cNvPr>
          <p:cNvSpPr>
            <a:spLocks noGrp="1"/>
          </p:cNvSpPr>
          <p:nvPr>
            <p:ph type="title"/>
          </p:nvPr>
        </p:nvSpPr>
        <p:spPr/>
        <p:txBody>
          <a:bodyPr/>
          <a:lstStyle/>
          <a:p>
            <a:r>
              <a:rPr lang="en-GB" dirty="0"/>
              <a:t>Human Pluripotent Stem Cell registry</a:t>
            </a:r>
          </a:p>
        </p:txBody>
      </p:sp>
      <p:sp>
        <p:nvSpPr>
          <p:cNvPr id="7" name="Text Placeholder 6">
            <a:extLst>
              <a:ext uri="{FF2B5EF4-FFF2-40B4-BE49-F238E27FC236}">
                <a16:creationId xmlns:a16="http://schemas.microsoft.com/office/drawing/2014/main" id="{1EFCD5F9-04C8-FA59-9983-DB6D680D94DF}"/>
              </a:ext>
            </a:extLst>
          </p:cNvPr>
          <p:cNvSpPr>
            <a:spLocks noGrp="1"/>
          </p:cNvSpPr>
          <p:nvPr>
            <p:ph type="body" sz="quarter" idx="10"/>
          </p:nvPr>
        </p:nvSpPr>
        <p:spPr>
          <a:xfrm>
            <a:off x="540000" y="1230702"/>
            <a:ext cx="3996197" cy="2982837"/>
          </a:xfrm>
        </p:spPr>
        <p:txBody>
          <a:bodyPr/>
          <a:lstStyle/>
          <a:p>
            <a:r>
              <a:rPr lang="en-GB" dirty="0"/>
              <a:t>The human Pluripotent Stem Cell registry (https://hpscreg.eu/) is an open access portal to:</a:t>
            </a:r>
          </a:p>
          <a:p>
            <a:pPr lvl="1"/>
            <a:r>
              <a:rPr lang="en-GB" dirty="0"/>
              <a:t>Assign standardised and unique cell line IDs </a:t>
            </a:r>
          </a:p>
          <a:p>
            <a:pPr lvl="1"/>
            <a:r>
              <a:rPr lang="en-GB" dirty="0"/>
              <a:t>Record (non-personal) cell line data </a:t>
            </a:r>
          </a:p>
          <a:p>
            <a:endParaRPr lang="en-GB" dirty="0"/>
          </a:p>
          <a:p>
            <a:r>
              <a:rPr lang="en-GB" dirty="0"/>
              <a:t>Cell line registration is mandatory for publication in certain journals</a:t>
            </a:r>
          </a:p>
          <a:p>
            <a:endParaRPr lang="en-GB" dirty="0"/>
          </a:p>
          <a:p>
            <a:r>
              <a:rPr lang="en-GB" dirty="0"/>
              <a:t>Registration and data input provides a long-term, public record of essential cell line data. </a:t>
            </a:r>
          </a:p>
          <a:p>
            <a:endParaRPr lang="en-GB" dirty="0"/>
          </a:p>
        </p:txBody>
      </p:sp>
      <p:sp>
        <p:nvSpPr>
          <p:cNvPr id="5" name="Slide Number Placeholder 4">
            <a:extLst>
              <a:ext uri="{FF2B5EF4-FFF2-40B4-BE49-F238E27FC236}">
                <a16:creationId xmlns:a16="http://schemas.microsoft.com/office/drawing/2014/main" id="{EA121ED6-7357-61BE-8230-EA27BF69BD87}"/>
              </a:ext>
            </a:extLst>
          </p:cNvPr>
          <p:cNvSpPr>
            <a:spLocks noGrp="1"/>
          </p:cNvSpPr>
          <p:nvPr>
            <p:ph type="sldNum" sz="quarter" idx="14"/>
          </p:nvPr>
        </p:nvSpPr>
        <p:spPr/>
        <p:txBody>
          <a:bodyPr/>
          <a:lstStyle/>
          <a:p>
            <a:fld id="{33DC2AB1-3121-DC42-81EB-8FDD8A73E93A}" type="slidenum">
              <a:rPr lang="en-GB" smtClean="0"/>
              <a:pPr/>
              <a:t>28</a:t>
            </a:fld>
            <a:endParaRPr lang="en-GB"/>
          </a:p>
        </p:txBody>
      </p:sp>
      <p:sp>
        <p:nvSpPr>
          <p:cNvPr id="2" name="Rectangle 1">
            <a:extLst>
              <a:ext uri="{FF2B5EF4-FFF2-40B4-BE49-F238E27FC236}">
                <a16:creationId xmlns:a16="http://schemas.microsoft.com/office/drawing/2014/main" id="{8C08E36A-8A5B-1856-6409-307A780CB4B2}"/>
              </a:ext>
            </a:extLst>
          </p:cNvPr>
          <p:cNvSpPr/>
          <p:nvPr/>
        </p:nvSpPr>
        <p:spPr>
          <a:xfrm>
            <a:off x="5035800" y="34793"/>
            <a:ext cx="4108199" cy="4356100"/>
          </a:xfrm>
          <a:prstGeom prst="rect">
            <a:avLst/>
          </a:prstGeom>
          <a:solidFill>
            <a:srgbClr val="F1F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E25AA7F-280A-089C-EBAF-4B48AB2218F2}"/>
              </a:ext>
            </a:extLst>
          </p:cNvPr>
          <p:cNvSpPr txBox="1"/>
          <p:nvPr/>
        </p:nvSpPr>
        <p:spPr>
          <a:xfrm>
            <a:off x="5937250" y="589666"/>
            <a:ext cx="2940050" cy="523220"/>
          </a:xfrm>
          <a:prstGeom prst="rect">
            <a:avLst/>
          </a:prstGeom>
          <a:noFill/>
        </p:spPr>
        <p:txBody>
          <a:bodyPr wrap="square" rtlCol="0">
            <a:spAutoFit/>
          </a:bodyPr>
          <a:lstStyle/>
          <a:p>
            <a:pPr algn="ctr"/>
            <a:r>
              <a:rPr lang="en-GB" sz="1400" b="1" dirty="0"/>
              <a:t>Example </a:t>
            </a:r>
            <a:r>
              <a:rPr lang="en-GB" sz="1400" b="1" dirty="0" err="1"/>
              <a:t>hPSCreg</a:t>
            </a:r>
            <a:r>
              <a:rPr lang="en-GB" sz="1400" b="1" dirty="0"/>
              <a:t> id: </a:t>
            </a:r>
          </a:p>
          <a:p>
            <a:pPr algn="ctr"/>
            <a:r>
              <a:rPr lang="en-GB" sz="1400" b="1" dirty="0"/>
              <a:t>EBiSCi001-A</a:t>
            </a:r>
          </a:p>
        </p:txBody>
      </p:sp>
      <p:sp>
        <p:nvSpPr>
          <p:cNvPr id="4" name="TextBox 3">
            <a:extLst>
              <a:ext uri="{FF2B5EF4-FFF2-40B4-BE49-F238E27FC236}">
                <a16:creationId xmlns:a16="http://schemas.microsoft.com/office/drawing/2014/main" id="{95E0A394-A4CE-40F9-F3BC-29CA7C4421EB}"/>
              </a:ext>
            </a:extLst>
          </p:cNvPr>
          <p:cNvSpPr txBox="1"/>
          <p:nvPr/>
        </p:nvSpPr>
        <p:spPr>
          <a:xfrm>
            <a:off x="5035801" y="1175898"/>
            <a:ext cx="4108199" cy="584775"/>
          </a:xfrm>
          <a:prstGeom prst="rect">
            <a:avLst/>
          </a:prstGeom>
          <a:noFill/>
        </p:spPr>
        <p:txBody>
          <a:bodyPr wrap="square" rtlCol="0">
            <a:spAutoFit/>
          </a:bodyPr>
          <a:lstStyle/>
          <a:p>
            <a:pPr algn="ctr"/>
            <a:r>
              <a:rPr lang="en-GB" sz="3200" b="1" dirty="0"/>
              <a:t>EBiSC</a:t>
            </a:r>
            <a:r>
              <a:rPr lang="en-GB" sz="3200" b="1" dirty="0">
                <a:solidFill>
                  <a:schemeClr val="accent2"/>
                </a:solidFill>
              </a:rPr>
              <a:t>i</a:t>
            </a:r>
            <a:r>
              <a:rPr lang="en-GB" sz="3200" b="1" dirty="0">
                <a:solidFill>
                  <a:schemeClr val="accent4"/>
                </a:solidFill>
              </a:rPr>
              <a:t>001</a:t>
            </a:r>
            <a:r>
              <a:rPr lang="en-GB" sz="3200" b="1" dirty="0">
                <a:solidFill>
                  <a:schemeClr val="tx2"/>
                </a:solidFill>
              </a:rPr>
              <a:t>-A</a:t>
            </a:r>
            <a:r>
              <a:rPr lang="en-GB" sz="3200" b="1" dirty="0">
                <a:solidFill>
                  <a:schemeClr val="accent2">
                    <a:lumMod val="75000"/>
                  </a:schemeClr>
                </a:solidFill>
              </a:rPr>
              <a:t>-1</a:t>
            </a:r>
          </a:p>
        </p:txBody>
      </p:sp>
      <p:pic>
        <p:nvPicPr>
          <p:cNvPr id="14" name="Picture 13" descr="A close-up of a logo&#10;&#10;AI-generated content may be incorrect.">
            <a:extLst>
              <a:ext uri="{FF2B5EF4-FFF2-40B4-BE49-F238E27FC236}">
                <a16:creationId xmlns:a16="http://schemas.microsoft.com/office/drawing/2014/main" id="{B690DB9A-29EE-7811-4785-FCE4B310CAB3}"/>
              </a:ext>
            </a:extLst>
          </p:cNvPr>
          <p:cNvPicPr>
            <a:picLocks noChangeAspect="1"/>
          </p:cNvPicPr>
          <p:nvPr/>
        </p:nvPicPr>
        <p:blipFill>
          <a:blip r:embed="rId3"/>
          <a:srcRect r="53403"/>
          <a:stretch>
            <a:fillRect/>
          </a:stretch>
        </p:blipFill>
        <p:spPr>
          <a:xfrm>
            <a:off x="5159135" y="2365253"/>
            <a:ext cx="1199544" cy="343879"/>
          </a:xfrm>
          <a:prstGeom prst="rect">
            <a:avLst/>
          </a:prstGeom>
        </p:spPr>
      </p:pic>
      <p:pic>
        <p:nvPicPr>
          <p:cNvPr id="15" name="Picture 14" descr="A close-up of a logo&#10;&#10;AI-generated content may be incorrect.">
            <a:extLst>
              <a:ext uri="{FF2B5EF4-FFF2-40B4-BE49-F238E27FC236}">
                <a16:creationId xmlns:a16="http://schemas.microsoft.com/office/drawing/2014/main" id="{2B4F4669-75FC-FB7F-2AB4-3114F24C887C}"/>
              </a:ext>
            </a:extLst>
          </p:cNvPr>
          <p:cNvPicPr>
            <a:picLocks noChangeAspect="1"/>
          </p:cNvPicPr>
          <p:nvPr/>
        </p:nvPicPr>
        <p:blipFill>
          <a:blip r:embed="rId3"/>
          <a:srcRect l="46597" r="48223"/>
          <a:stretch>
            <a:fillRect/>
          </a:stretch>
        </p:blipFill>
        <p:spPr>
          <a:xfrm>
            <a:off x="6519993" y="2365253"/>
            <a:ext cx="133349" cy="343879"/>
          </a:xfrm>
          <a:prstGeom prst="rect">
            <a:avLst/>
          </a:prstGeom>
        </p:spPr>
      </p:pic>
      <p:pic>
        <p:nvPicPr>
          <p:cNvPr id="16" name="Picture 15" descr="A close-up of a logo&#10;&#10;AI-generated content may be incorrect.">
            <a:extLst>
              <a:ext uri="{FF2B5EF4-FFF2-40B4-BE49-F238E27FC236}">
                <a16:creationId xmlns:a16="http://schemas.microsoft.com/office/drawing/2014/main" id="{653CC88E-AD93-A252-17F6-75B8BADCAF61}"/>
              </a:ext>
            </a:extLst>
          </p:cNvPr>
          <p:cNvPicPr>
            <a:picLocks noChangeAspect="1"/>
          </p:cNvPicPr>
          <p:nvPr/>
        </p:nvPicPr>
        <p:blipFill>
          <a:blip r:embed="rId3"/>
          <a:srcRect l="50790" r="20227"/>
          <a:stretch>
            <a:fillRect/>
          </a:stretch>
        </p:blipFill>
        <p:spPr>
          <a:xfrm>
            <a:off x="6848845" y="2370219"/>
            <a:ext cx="746125" cy="343879"/>
          </a:xfrm>
          <a:prstGeom prst="rect">
            <a:avLst/>
          </a:prstGeom>
        </p:spPr>
      </p:pic>
      <p:pic>
        <p:nvPicPr>
          <p:cNvPr id="17" name="Picture 16" descr="A close-up of a logo&#10;&#10;AI-generated content may be incorrect.">
            <a:extLst>
              <a:ext uri="{FF2B5EF4-FFF2-40B4-BE49-F238E27FC236}">
                <a16:creationId xmlns:a16="http://schemas.microsoft.com/office/drawing/2014/main" id="{C1CAF017-6EF8-EC89-27A5-2C9260CA11B3}"/>
              </a:ext>
            </a:extLst>
          </p:cNvPr>
          <p:cNvPicPr>
            <a:picLocks noChangeAspect="1"/>
          </p:cNvPicPr>
          <p:nvPr/>
        </p:nvPicPr>
        <p:blipFill>
          <a:blip r:embed="rId3"/>
          <a:srcRect l="80760"/>
          <a:stretch>
            <a:fillRect/>
          </a:stretch>
        </p:blipFill>
        <p:spPr>
          <a:xfrm>
            <a:off x="7800747" y="2389953"/>
            <a:ext cx="495299" cy="343879"/>
          </a:xfrm>
          <a:prstGeom prst="rect">
            <a:avLst/>
          </a:prstGeom>
        </p:spPr>
      </p:pic>
      <p:cxnSp>
        <p:nvCxnSpPr>
          <p:cNvPr id="20" name="Straight Arrow Connector 19">
            <a:extLst>
              <a:ext uri="{FF2B5EF4-FFF2-40B4-BE49-F238E27FC236}">
                <a16:creationId xmlns:a16="http://schemas.microsoft.com/office/drawing/2014/main" id="{3C20D8E8-BBEA-8BAD-354D-88D42BF6C0D0}"/>
              </a:ext>
            </a:extLst>
          </p:cNvPr>
          <p:cNvCxnSpPr>
            <a:cxnSpLocks/>
          </p:cNvCxnSpPr>
          <p:nvPr/>
        </p:nvCxnSpPr>
        <p:spPr>
          <a:xfrm flipH="1">
            <a:off x="5758907" y="1667295"/>
            <a:ext cx="454394" cy="64129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ABA07B-7707-496C-B823-C01872DADBCA}"/>
              </a:ext>
            </a:extLst>
          </p:cNvPr>
          <p:cNvCxnSpPr>
            <a:cxnSpLocks/>
          </p:cNvCxnSpPr>
          <p:nvPr/>
        </p:nvCxnSpPr>
        <p:spPr>
          <a:xfrm flipH="1">
            <a:off x="6584950" y="1642595"/>
            <a:ext cx="263895" cy="665999"/>
          </a:xfrm>
          <a:prstGeom prst="straightConnector1">
            <a:avLst/>
          </a:prstGeom>
          <a:ln>
            <a:solidFill>
              <a:srgbClr val="EC607E"/>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BCFB354-33C3-C44D-B9DA-A2EC4A35DA41}"/>
              </a:ext>
            </a:extLst>
          </p:cNvPr>
          <p:cNvCxnSpPr>
            <a:cxnSpLocks/>
            <a:endCxn id="16" idx="0"/>
          </p:cNvCxnSpPr>
          <p:nvPr/>
        </p:nvCxnSpPr>
        <p:spPr>
          <a:xfrm flipH="1">
            <a:off x="7221908" y="1609249"/>
            <a:ext cx="28648" cy="760970"/>
          </a:xfrm>
          <a:prstGeom prst="straightConnector1">
            <a:avLst/>
          </a:prstGeom>
          <a:ln>
            <a:solidFill>
              <a:srgbClr val="76B82A"/>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BD1F5A7-AD4E-9FEF-2DAA-7F1BA1F261D7}"/>
              </a:ext>
            </a:extLst>
          </p:cNvPr>
          <p:cNvCxnSpPr>
            <a:cxnSpLocks/>
            <a:endCxn id="17" idx="0"/>
          </p:cNvCxnSpPr>
          <p:nvPr/>
        </p:nvCxnSpPr>
        <p:spPr>
          <a:xfrm>
            <a:off x="8012113" y="1642595"/>
            <a:ext cx="36284" cy="747358"/>
          </a:xfrm>
          <a:prstGeom prst="straightConnector1">
            <a:avLst/>
          </a:prstGeom>
          <a:ln>
            <a:solidFill>
              <a:srgbClr val="1897D9"/>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3F1DD00-739C-6452-084C-58DD594E2703}"/>
              </a:ext>
            </a:extLst>
          </p:cNvPr>
          <p:cNvSpPr txBox="1"/>
          <p:nvPr/>
        </p:nvSpPr>
        <p:spPr>
          <a:xfrm>
            <a:off x="5122200" y="2797544"/>
            <a:ext cx="1199544" cy="938719"/>
          </a:xfrm>
          <a:prstGeom prst="rect">
            <a:avLst/>
          </a:prstGeom>
          <a:noFill/>
        </p:spPr>
        <p:txBody>
          <a:bodyPr wrap="square" rtlCol="0">
            <a:spAutoFit/>
          </a:bodyPr>
          <a:lstStyle/>
          <a:p>
            <a:r>
              <a:rPr lang="en-GB" sz="1100" dirty="0"/>
              <a:t>Short organisational identifier e.g.</a:t>
            </a:r>
          </a:p>
          <a:p>
            <a:pPr marL="171450" indent="-171450">
              <a:buFont typeface="Arial" panose="020B0604020202020204" pitchFamily="34" charset="0"/>
              <a:buChar char="•"/>
            </a:pPr>
            <a:r>
              <a:rPr lang="en-GB" sz="1100" dirty="0"/>
              <a:t>“UOXF”</a:t>
            </a:r>
          </a:p>
          <a:p>
            <a:pPr marL="171450" indent="-171450">
              <a:buFont typeface="Arial" panose="020B0604020202020204" pitchFamily="34" charset="0"/>
              <a:buChar char="•"/>
            </a:pPr>
            <a:r>
              <a:rPr lang="en-GB" sz="1100" dirty="0"/>
              <a:t>“BIH”</a:t>
            </a:r>
          </a:p>
        </p:txBody>
      </p:sp>
      <p:sp>
        <p:nvSpPr>
          <p:cNvPr id="32" name="TextBox 31">
            <a:extLst>
              <a:ext uri="{FF2B5EF4-FFF2-40B4-BE49-F238E27FC236}">
                <a16:creationId xmlns:a16="http://schemas.microsoft.com/office/drawing/2014/main" id="{FD04C052-76BA-7F4E-A1EA-4B8A4B0E9B27}"/>
              </a:ext>
            </a:extLst>
          </p:cNvPr>
          <p:cNvSpPr txBox="1"/>
          <p:nvPr/>
        </p:nvSpPr>
        <p:spPr>
          <a:xfrm>
            <a:off x="6206668" y="2801045"/>
            <a:ext cx="746125" cy="600164"/>
          </a:xfrm>
          <a:prstGeom prst="rect">
            <a:avLst/>
          </a:prstGeom>
          <a:noFill/>
        </p:spPr>
        <p:txBody>
          <a:bodyPr wrap="square" rtlCol="0">
            <a:spAutoFit/>
          </a:bodyPr>
          <a:lstStyle/>
          <a:p>
            <a:pPr algn="ctr"/>
            <a:r>
              <a:rPr lang="en-GB" sz="1100" dirty="0">
                <a:solidFill>
                  <a:srgbClr val="EC607E"/>
                </a:solidFill>
              </a:rPr>
              <a:t>“i” for iPSC line</a:t>
            </a:r>
          </a:p>
        </p:txBody>
      </p:sp>
      <p:sp>
        <p:nvSpPr>
          <p:cNvPr id="33" name="TextBox 32">
            <a:extLst>
              <a:ext uri="{FF2B5EF4-FFF2-40B4-BE49-F238E27FC236}">
                <a16:creationId xmlns:a16="http://schemas.microsoft.com/office/drawing/2014/main" id="{7EE7E4D8-8317-B1C6-9F8B-3C1CC804A030}"/>
              </a:ext>
            </a:extLst>
          </p:cNvPr>
          <p:cNvSpPr txBox="1"/>
          <p:nvPr/>
        </p:nvSpPr>
        <p:spPr>
          <a:xfrm>
            <a:off x="6835674" y="2797544"/>
            <a:ext cx="869950" cy="600164"/>
          </a:xfrm>
          <a:prstGeom prst="rect">
            <a:avLst/>
          </a:prstGeom>
          <a:noFill/>
        </p:spPr>
        <p:txBody>
          <a:bodyPr wrap="square" rtlCol="0">
            <a:spAutoFit/>
          </a:bodyPr>
          <a:lstStyle/>
          <a:p>
            <a:pPr algn="ctr"/>
            <a:r>
              <a:rPr lang="en-GB" sz="1100" dirty="0">
                <a:solidFill>
                  <a:schemeClr val="accent4"/>
                </a:solidFill>
              </a:rPr>
              <a:t>Numerical code for donor </a:t>
            </a:r>
          </a:p>
        </p:txBody>
      </p:sp>
      <p:sp>
        <p:nvSpPr>
          <p:cNvPr id="34" name="TextBox 33">
            <a:extLst>
              <a:ext uri="{FF2B5EF4-FFF2-40B4-BE49-F238E27FC236}">
                <a16:creationId xmlns:a16="http://schemas.microsoft.com/office/drawing/2014/main" id="{F98E35C3-6855-8742-0B30-AA993CB346A0}"/>
              </a:ext>
            </a:extLst>
          </p:cNvPr>
          <p:cNvSpPr txBox="1"/>
          <p:nvPr/>
        </p:nvSpPr>
        <p:spPr>
          <a:xfrm>
            <a:off x="7613421" y="2799089"/>
            <a:ext cx="869950" cy="1107996"/>
          </a:xfrm>
          <a:prstGeom prst="rect">
            <a:avLst/>
          </a:prstGeom>
          <a:noFill/>
        </p:spPr>
        <p:txBody>
          <a:bodyPr wrap="square" rtlCol="0">
            <a:spAutoFit/>
          </a:bodyPr>
          <a:lstStyle/>
          <a:p>
            <a:pPr algn="ctr"/>
            <a:r>
              <a:rPr lang="en-GB" sz="1100" dirty="0">
                <a:solidFill>
                  <a:schemeClr val="tx2"/>
                </a:solidFill>
              </a:rPr>
              <a:t>Clone code A=first clone</a:t>
            </a:r>
          </a:p>
          <a:p>
            <a:pPr algn="ctr"/>
            <a:r>
              <a:rPr lang="en-GB" sz="1100" dirty="0">
                <a:solidFill>
                  <a:schemeClr val="tx2"/>
                </a:solidFill>
              </a:rPr>
              <a:t>B= 2</a:t>
            </a:r>
            <a:r>
              <a:rPr lang="en-GB" sz="1100" baseline="30000" dirty="0">
                <a:solidFill>
                  <a:schemeClr val="tx2"/>
                </a:solidFill>
              </a:rPr>
              <a:t>nd</a:t>
            </a:r>
            <a:r>
              <a:rPr lang="en-GB" sz="1100" dirty="0">
                <a:solidFill>
                  <a:schemeClr val="tx2"/>
                </a:solidFill>
              </a:rPr>
              <a:t> clone etc</a:t>
            </a:r>
          </a:p>
        </p:txBody>
      </p:sp>
      <p:sp>
        <p:nvSpPr>
          <p:cNvPr id="37" name="TextBox 36">
            <a:extLst>
              <a:ext uri="{FF2B5EF4-FFF2-40B4-BE49-F238E27FC236}">
                <a16:creationId xmlns:a16="http://schemas.microsoft.com/office/drawing/2014/main" id="{9E20944C-7459-3EA2-BCD6-DDB3EF7951C3}"/>
              </a:ext>
            </a:extLst>
          </p:cNvPr>
          <p:cNvSpPr txBox="1"/>
          <p:nvPr/>
        </p:nvSpPr>
        <p:spPr>
          <a:xfrm>
            <a:off x="8343609" y="2279362"/>
            <a:ext cx="591887" cy="584775"/>
          </a:xfrm>
          <a:prstGeom prst="rect">
            <a:avLst/>
          </a:prstGeom>
          <a:noFill/>
        </p:spPr>
        <p:txBody>
          <a:bodyPr wrap="square" rtlCol="0">
            <a:spAutoFit/>
          </a:bodyPr>
          <a:lstStyle/>
          <a:p>
            <a:pPr algn="ctr"/>
            <a:r>
              <a:rPr lang="en-GB" sz="3200" b="1" dirty="0">
                <a:solidFill>
                  <a:schemeClr val="accent2">
                    <a:lumMod val="75000"/>
                  </a:schemeClr>
                </a:solidFill>
              </a:rPr>
              <a:t>-1</a:t>
            </a:r>
          </a:p>
        </p:txBody>
      </p:sp>
      <p:sp>
        <p:nvSpPr>
          <p:cNvPr id="38" name="TextBox 37">
            <a:extLst>
              <a:ext uri="{FF2B5EF4-FFF2-40B4-BE49-F238E27FC236}">
                <a16:creationId xmlns:a16="http://schemas.microsoft.com/office/drawing/2014/main" id="{4C0BA5D5-A906-4E1C-826E-5E14BE10315E}"/>
              </a:ext>
            </a:extLst>
          </p:cNvPr>
          <p:cNvSpPr txBox="1"/>
          <p:nvPr/>
        </p:nvSpPr>
        <p:spPr>
          <a:xfrm>
            <a:off x="8274459" y="2804263"/>
            <a:ext cx="869950" cy="1277273"/>
          </a:xfrm>
          <a:prstGeom prst="rect">
            <a:avLst/>
          </a:prstGeom>
          <a:noFill/>
        </p:spPr>
        <p:txBody>
          <a:bodyPr wrap="square" rtlCol="0">
            <a:spAutoFit/>
          </a:bodyPr>
          <a:lstStyle/>
          <a:p>
            <a:pPr algn="ctr"/>
            <a:r>
              <a:rPr lang="en-GB" sz="1100" dirty="0">
                <a:solidFill>
                  <a:schemeClr val="accent2">
                    <a:lumMod val="75000"/>
                  </a:schemeClr>
                </a:solidFill>
              </a:rPr>
              <a:t>Subclone code 1=first subclone</a:t>
            </a:r>
          </a:p>
          <a:p>
            <a:pPr algn="ctr"/>
            <a:r>
              <a:rPr lang="en-GB" sz="1100" dirty="0">
                <a:solidFill>
                  <a:schemeClr val="accent2">
                    <a:lumMod val="75000"/>
                  </a:schemeClr>
                </a:solidFill>
              </a:rPr>
              <a:t>2= 2</a:t>
            </a:r>
            <a:r>
              <a:rPr lang="en-GB" sz="1100" baseline="30000" dirty="0">
                <a:solidFill>
                  <a:schemeClr val="accent2">
                    <a:lumMod val="75000"/>
                  </a:schemeClr>
                </a:solidFill>
              </a:rPr>
              <a:t>nd</a:t>
            </a:r>
            <a:r>
              <a:rPr lang="en-GB" sz="1100" dirty="0">
                <a:solidFill>
                  <a:schemeClr val="accent2">
                    <a:lumMod val="75000"/>
                  </a:schemeClr>
                </a:solidFill>
              </a:rPr>
              <a:t> subclone etc</a:t>
            </a:r>
          </a:p>
        </p:txBody>
      </p:sp>
      <p:cxnSp>
        <p:nvCxnSpPr>
          <p:cNvPr id="51" name="Straight Arrow Connector 50">
            <a:extLst>
              <a:ext uri="{FF2B5EF4-FFF2-40B4-BE49-F238E27FC236}">
                <a16:creationId xmlns:a16="http://schemas.microsoft.com/office/drawing/2014/main" id="{255ED292-50A4-DB7B-A93B-F0E854DE38F2}"/>
              </a:ext>
            </a:extLst>
          </p:cNvPr>
          <p:cNvCxnSpPr>
            <a:cxnSpLocks/>
          </p:cNvCxnSpPr>
          <p:nvPr/>
        </p:nvCxnSpPr>
        <p:spPr>
          <a:xfrm>
            <a:off x="8483371" y="1667295"/>
            <a:ext cx="120629" cy="779815"/>
          </a:xfrm>
          <a:prstGeom prst="straightConnector1">
            <a:avLst/>
          </a:prstGeom>
          <a:ln>
            <a:solidFill>
              <a:srgbClr val="DE1B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2" grpId="0"/>
      <p:bldP spid="33" grpId="0"/>
      <p:bldP spid="34"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A5CC3E-210D-15D8-1A48-16A5C7AD35FC}"/>
              </a:ext>
            </a:extLst>
          </p:cNvPr>
          <p:cNvSpPr>
            <a:spLocks noGrp="1"/>
          </p:cNvSpPr>
          <p:nvPr>
            <p:ph type="title"/>
          </p:nvPr>
        </p:nvSpPr>
        <p:spPr/>
        <p:txBody>
          <a:bodyPr/>
          <a:lstStyle/>
          <a:p>
            <a:r>
              <a:rPr lang="en-GB" dirty="0"/>
              <a:t>Human Pluripotent Stem Cell registry</a:t>
            </a:r>
          </a:p>
        </p:txBody>
      </p:sp>
      <p:sp>
        <p:nvSpPr>
          <p:cNvPr id="10" name="Text Placeholder 9">
            <a:extLst>
              <a:ext uri="{FF2B5EF4-FFF2-40B4-BE49-F238E27FC236}">
                <a16:creationId xmlns:a16="http://schemas.microsoft.com/office/drawing/2014/main" id="{DBF010E7-C510-3578-06AC-B7999747C160}"/>
              </a:ext>
            </a:extLst>
          </p:cNvPr>
          <p:cNvSpPr>
            <a:spLocks noGrp="1"/>
          </p:cNvSpPr>
          <p:nvPr>
            <p:ph type="body" sz="quarter" idx="12"/>
          </p:nvPr>
        </p:nvSpPr>
        <p:spPr/>
        <p:txBody>
          <a:bodyPr/>
          <a:lstStyle/>
          <a:p>
            <a:r>
              <a:rPr lang="en-GB" dirty="0"/>
              <a:t>Data collection and sustainability </a:t>
            </a:r>
          </a:p>
        </p:txBody>
      </p:sp>
      <p:sp>
        <p:nvSpPr>
          <p:cNvPr id="5" name="Slide Number Placeholder 4">
            <a:extLst>
              <a:ext uri="{FF2B5EF4-FFF2-40B4-BE49-F238E27FC236}">
                <a16:creationId xmlns:a16="http://schemas.microsoft.com/office/drawing/2014/main" id="{72FD26D8-620D-1769-91A3-5F901B3C3C9F}"/>
              </a:ext>
            </a:extLst>
          </p:cNvPr>
          <p:cNvSpPr>
            <a:spLocks noGrp="1"/>
          </p:cNvSpPr>
          <p:nvPr>
            <p:ph type="sldNum" sz="quarter" idx="13"/>
          </p:nvPr>
        </p:nvSpPr>
        <p:spPr/>
        <p:txBody>
          <a:bodyPr/>
          <a:lstStyle/>
          <a:p>
            <a:fld id="{33DC2AB1-3121-DC42-81EB-8FDD8A73E93A}" type="slidenum">
              <a:rPr lang="en-GB" smtClean="0"/>
              <a:pPr/>
              <a:t>29</a:t>
            </a:fld>
            <a:endParaRPr lang="en-GB"/>
          </a:p>
        </p:txBody>
      </p:sp>
      <p:sp>
        <p:nvSpPr>
          <p:cNvPr id="4" name="Arrow: Chevron 3">
            <a:extLst>
              <a:ext uri="{FF2B5EF4-FFF2-40B4-BE49-F238E27FC236}">
                <a16:creationId xmlns:a16="http://schemas.microsoft.com/office/drawing/2014/main" id="{CF8A75FE-FE53-0890-FC6D-0F1AA5AEECCB}"/>
              </a:ext>
            </a:extLst>
          </p:cNvPr>
          <p:cNvSpPr/>
          <p:nvPr/>
        </p:nvSpPr>
        <p:spPr>
          <a:xfrm rot="5400000">
            <a:off x="729445" y="1545888"/>
            <a:ext cx="620731" cy="1120773"/>
          </a:xfrm>
          <a:prstGeom prst="chevron">
            <a:avLst>
              <a:gd name="adj" fmla="val 196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1"/>
                </a:solidFill>
                <a:latin typeface="Arial" panose="020B0604020202020204" pitchFamily="34" charset="0"/>
                <a:cs typeface="Arial" panose="020B0604020202020204" pitchFamily="34" charset="0"/>
              </a:rPr>
              <a:t>Enter </a:t>
            </a:r>
            <a:r>
              <a:rPr lang="en-US" sz="1100" dirty="0">
                <a:solidFill>
                  <a:schemeClr val="bg1"/>
                </a:solidFill>
                <a:latin typeface="Arial" panose="020B0604020202020204" pitchFamily="34" charset="0"/>
                <a:cs typeface="Arial" panose="020B0604020202020204" pitchFamily="34" charset="0"/>
              </a:rPr>
              <a:t>Cell</a:t>
            </a:r>
            <a:r>
              <a:rPr lang="en-US" sz="1200" dirty="0">
                <a:solidFill>
                  <a:schemeClr val="bg1"/>
                </a:solidFill>
                <a:latin typeface="Arial" panose="020B0604020202020204" pitchFamily="34" charset="0"/>
                <a:cs typeface="Arial" panose="020B0604020202020204" pitchFamily="34" charset="0"/>
              </a:rPr>
              <a:t> Line Data</a:t>
            </a:r>
            <a:endParaRPr lang="en-GB" sz="1200" dirty="0">
              <a:solidFill>
                <a:schemeClr val="bg1"/>
              </a:solidFill>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58345784-A44C-0EB7-1A01-E3F33B717253}"/>
              </a:ext>
            </a:extLst>
          </p:cNvPr>
          <p:cNvSpPr/>
          <p:nvPr/>
        </p:nvSpPr>
        <p:spPr>
          <a:xfrm rot="5400000">
            <a:off x="729444" y="2108867"/>
            <a:ext cx="620731" cy="1120772"/>
          </a:xfrm>
          <a:prstGeom prst="chevron">
            <a:avLst>
              <a:gd name="adj" fmla="val 1969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Submit Cell Line to </a:t>
            </a:r>
            <a:r>
              <a:rPr lang="en-US" sz="1100" dirty="0" err="1">
                <a:solidFill>
                  <a:schemeClr val="bg1"/>
                </a:solidFill>
                <a:latin typeface="Arial" panose="020B0604020202020204" pitchFamily="34" charset="0"/>
                <a:cs typeface="Arial" panose="020B0604020202020204" pitchFamily="34" charset="0"/>
              </a:rPr>
              <a:t>hPSCreg</a:t>
            </a:r>
            <a:endParaRPr lang="en-GB" sz="1100" dirty="0">
              <a:solidFill>
                <a:schemeClr val="bg1"/>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6DEE5A37-E76B-0193-F42E-4FA7DCF9B848}"/>
              </a:ext>
            </a:extLst>
          </p:cNvPr>
          <p:cNvSpPr/>
          <p:nvPr/>
        </p:nvSpPr>
        <p:spPr>
          <a:xfrm rot="5400000">
            <a:off x="729444" y="2700943"/>
            <a:ext cx="620731" cy="1120770"/>
          </a:xfrm>
          <a:prstGeom prst="chevron">
            <a:avLst>
              <a:gd name="adj" fmla="val 1969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Cell Line is validated</a:t>
            </a:r>
            <a:endParaRPr lang="en-GB" sz="1100" dirty="0">
              <a:solidFill>
                <a:schemeClr val="bg1"/>
              </a:solidFill>
              <a:latin typeface="Arial" panose="020B0604020202020204" pitchFamily="34" charset="0"/>
              <a:cs typeface="Arial" panose="020B0604020202020204" pitchFamily="34" charset="0"/>
            </a:endParaRPr>
          </a:p>
        </p:txBody>
      </p:sp>
      <p:sp>
        <p:nvSpPr>
          <p:cNvPr id="11" name="Arrow: Chevron 10">
            <a:extLst>
              <a:ext uri="{FF2B5EF4-FFF2-40B4-BE49-F238E27FC236}">
                <a16:creationId xmlns:a16="http://schemas.microsoft.com/office/drawing/2014/main" id="{967C8A11-F6DA-3CC2-ADA8-52BD81A79A2C}"/>
              </a:ext>
            </a:extLst>
          </p:cNvPr>
          <p:cNvSpPr/>
          <p:nvPr/>
        </p:nvSpPr>
        <p:spPr>
          <a:xfrm rot="5400000">
            <a:off x="729444" y="3263920"/>
            <a:ext cx="620730" cy="1120771"/>
          </a:xfrm>
          <a:prstGeom prst="chevron">
            <a:avLst>
              <a:gd name="adj" fmla="val 1969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err="1">
                <a:solidFill>
                  <a:schemeClr val="bg1"/>
                </a:solidFill>
                <a:latin typeface="Arial" panose="020B0604020202020204" pitchFamily="34" charset="0"/>
                <a:cs typeface="Arial" panose="020B0604020202020204" pitchFamily="34" charset="0"/>
              </a:rPr>
              <a:t>hPSCreg</a:t>
            </a:r>
            <a:r>
              <a:rPr lang="en-US" sz="1100" dirty="0">
                <a:solidFill>
                  <a:schemeClr val="bg1"/>
                </a:solidFill>
                <a:latin typeface="Arial" panose="020B0604020202020204" pitchFamily="34" charset="0"/>
                <a:cs typeface="Arial" panose="020B0604020202020204" pitchFamily="34" charset="0"/>
              </a:rPr>
              <a:t> issues certificate</a:t>
            </a:r>
            <a:endParaRPr lang="en-GB" sz="1100" dirty="0">
              <a:solidFill>
                <a:schemeClr val="bg1"/>
              </a:solidFill>
              <a:latin typeface="Arial" panose="020B0604020202020204" pitchFamily="34" charset="0"/>
              <a:cs typeface="Arial" panose="020B0604020202020204" pitchFamily="34" charset="0"/>
            </a:endParaRPr>
          </a:p>
        </p:txBody>
      </p:sp>
      <p:sp>
        <p:nvSpPr>
          <p:cNvPr id="12" name="Arrow: Chevron 11">
            <a:extLst>
              <a:ext uri="{FF2B5EF4-FFF2-40B4-BE49-F238E27FC236}">
                <a16:creationId xmlns:a16="http://schemas.microsoft.com/office/drawing/2014/main" id="{773FCE7A-6A2C-6CE4-6D94-5134955BACAF}"/>
              </a:ext>
            </a:extLst>
          </p:cNvPr>
          <p:cNvSpPr/>
          <p:nvPr/>
        </p:nvSpPr>
        <p:spPr>
          <a:xfrm rot="5400000">
            <a:off x="729446" y="953812"/>
            <a:ext cx="620731" cy="1120775"/>
          </a:xfrm>
          <a:prstGeom prst="chevron">
            <a:avLst>
              <a:gd name="adj" fmla="val 196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Register</a:t>
            </a:r>
            <a:r>
              <a:rPr lang="en-US" sz="1200" dirty="0">
                <a:solidFill>
                  <a:schemeClr val="bg1"/>
                </a:solidFill>
                <a:latin typeface="Arial" panose="020B0604020202020204" pitchFamily="34" charset="0"/>
                <a:cs typeface="Arial" panose="020B0604020202020204" pitchFamily="34" charset="0"/>
              </a:rPr>
              <a:t> </a:t>
            </a:r>
          </a:p>
          <a:p>
            <a:pPr algn="ctr"/>
            <a:r>
              <a:rPr lang="en-US" sz="1200" dirty="0">
                <a:solidFill>
                  <a:schemeClr val="bg1"/>
                </a:solidFill>
                <a:latin typeface="Arial" panose="020B0604020202020204" pitchFamily="34" charset="0"/>
                <a:cs typeface="Arial" panose="020B0604020202020204" pitchFamily="34" charset="0"/>
              </a:rPr>
              <a:t>Cell Line ID</a:t>
            </a:r>
            <a:endParaRPr lang="en-GB" sz="1200" dirty="0">
              <a:solidFill>
                <a:schemeClr val="bg1"/>
              </a:solidFill>
              <a:latin typeface="Arial" panose="020B0604020202020204" pitchFamily="34" charset="0"/>
              <a:cs typeface="Arial" panose="020B0604020202020204" pitchFamily="34" charset="0"/>
            </a:endParaRPr>
          </a:p>
        </p:txBody>
      </p:sp>
      <p:pic>
        <p:nvPicPr>
          <p:cNvPr id="14" name="Picture 13" descr="A qr code with a white background&#10;&#10;AI-generated content may be incorrect.">
            <a:extLst>
              <a:ext uri="{FF2B5EF4-FFF2-40B4-BE49-F238E27FC236}">
                <a16:creationId xmlns:a16="http://schemas.microsoft.com/office/drawing/2014/main" id="{4D2469F3-BE28-9919-BAB0-8F7D3B7C5E31}"/>
              </a:ext>
            </a:extLst>
          </p:cNvPr>
          <p:cNvPicPr>
            <a:picLocks noChangeAspect="1"/>
          </p:cNvPicPr>
          <p:nvPr/>
        </p:nvPicPr>
        <p:blipFill>
          <a:blip r:embed="rId2"/>
          <a:stretch>
            <a:fillRect/>
          </a:stretch>
        </p:blipFill>
        <p:spPr>
          <a:xfrm>
            <a:off x="7518952" y="72475"/>
            <a:ext cx="1625048" cy="1625048"/>
          </a:xfrm>
          <a:prstGeom prst="rect">
            <a:avLst/>
          </a:prstGeom>
        </p:spPr>
      </p:pic>
      <p:sp>
        <p:nvSpPr>
          <p:cNvPr id="15" name="TextBox 14">
            <a:extLst>
              <a:ext uri="{FF2B5EF4-FFF2-40B4-BE49-F238E27FC236}">
                <a16:creationId xmlns:a16="http://schemas.microsoft.com/office/drawing/2014/main" id="{86BBAAB0-39FE-A8A8-F973-C2DABB2A4265}"/>
              </a:ext>
            </a:extLst>
          </p:cNvPr>
          <p:cNvSpPr txBox="1"/>
          <p:nvPr/>
        </p:nvSpPr>
        <p:spPr>
          <a:xfrm>
            <a:off x="7560387" y="1603657"/>
            <a:ext cx="2037521" cy="276999"/>
          </a:xfrm>
          <a:prstGeom prst="rect">
            <a:avLst/>
          </a:prstGeom>
          <a:noFill/>
        </p:spPr>
        <p:txBody>
          <a:bodyPr wrap="square" rtlCol="0">
            <a:spAutoFit/>
          </a:bodyPr>
          <a:lstStyle/>
          <a:p>
            <a:r>
              <a:rPr lang="en-GB" sz="1200" dirty="0"/>
              <a:t>https://hpscreg.eu/</a:t>
            </a:r>
          </a:p>
        </p:txBody>
      </p:sp>
    </p:spTree>
    <p:extLst>
      <p:ext uri="{BB962C8B-B14F-4D97-AF65-F5344CB8AC3E}">
        <p14:creationId xmlns:p14="http://schemas.microsoft.com/office/powerpoint/2010/main" val="111786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C2F6-8010-A6F5-18EB-427F7EE4B08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77BDC7-E9DC-9CC0-7CCD-3A778DBAB8A8}"/>
              </a:ext>
            </a:extLst>
          </p:cNvPr>
          <p:cNvSpPr>
            <a:spLocks noGrp="1"/>
          </p:cNvSpPr>
          <p:nvPr>
            <p:ph type="title"/>
          </p:nvPr>
        </p:nvSpPr>
        <p:spPr/>
        <p:txBody>
          <a:bodyPr/>
          <a:lstStyle/>
          <a:p>
            <a:r>
              <a:rPr lang="en-GB" dirty="0"/>
              <a:t>European Bank for iPSCs</a:t>
            </a:r>
          </a:p>
        </p:txBody>
      </p:sp>
      <p:sp>
        <p:nvSpPr>
          <p:cNvPr id="8" name="Text Placeholder 7">
            <a:extLst>
              <a:ext uri="{FF2B5EF4-FFF2-40B4-BE49-F238E27FC236}">
                <a16:creationId xmlns:a16="http://schemas.microsoft.com/office/drawing/2014/main" id="{2030BF27-10A6-5711-A40B-B7F005EE8935}"/>
              </a:ext>
            </a:extLst>
          </p:cNvPr>
          <p:cNvSpPr>
            <a:spLocks noGrp="1"/>
          </p:cNvSpPr>
          <p:nvPr>
            <p:ph type="body" sz="quarter" idx="12"/>
          </p:nvPr>
        </p:nvSpPr>
        <p:spPr/>
        <p:txBody>
          <a:bodyPr/>
          <a:lstStyle/>
          <a:p>
            <a:r>
              <a:rPr lang="en-GB" dirty="0"/>
              <a:t>A not-for-profit, centralised biobank for iPSCs.</a:t>
            </a:r>
          </a:p>
        </p:txBody>
      </p:sp>
      <p:sp>
        <p:nvSpPr>
          <p:cNvPr id="17" name="Slide Number Placeholder 16">
            <a:extLst>
              <a:ext uri="{FF2B5EF4-FFF2-40B4-BE49-F238E27FC236}">
                <a16:creationId xmlns:a16="http://schemas.microsoft.com/office/drawing/2014/main" id="{EE9BEB9F-D000-4601-6DD3-F232715B2D75}"/>
              </a:ext>
            </a:extLst>
          </p:cNvPr>
          <p:cNvSpPr>
            <a:spLocks noGrp="1"/>
          </p:cNvSpPr>
          <p:nvPr>
            <p:ph type="sldNum" sz="quarter" idx="13"/>
          </p:nvPr>
        </p:nvSpPr>
        <p:spPr/>
        <p:txBody>
          <a:bodyPr/>
          <a:lstStyle/>
          <a:p>
            <a:fld id="{33DC2AB1-3121-DC42-81EB-8FDD8A73E93A}" type="slidenum">
              <a:rPr lang="en-GB"/>
              <a:pPr/>
              <a:t>3</a:t>
            </a:fld>
            <a:endParaRPr lang="en-GB"/>
          </a:p>
        </p:txBody>
      </p:sp>
      <p:grpSp>
        <p:nvGrpSpPr>
          <p:cNvPr id="5" name="Group 4">
            <a:extLst>
              <a:ext uri="{FF2B5EF4-FFF2-40B4-BE49-F238E27FC236}">
                <a16:creationId xmlns:a16="http://schemas.microsoft.com/office/drawing/2014/main" id="{8997930A-4B71-8D56-100C-8F677DB16038}"/>
              </a:ext>
            </a:extLst>
          </p:cNvPr>
          <p:cNvGrpSpPr/>
          <p:nvPr/>
        </p:nvGrpSpPr>
        <p:grpSpPr>
          <a:xfrm>
            <a:off x="1458516" y="1158641"/>
            <a:ext cx="6226968" cy="3184759"/>
            <a:chOff x="10039558" y="4998131"/>
            <a:chExt cx="11151173" cy="5505733"/>
          </a:xfrm>
        </p:grpSpPr>
        <p:pic>
          <p:nvPicPr>
            <p:cNvPr id="6" name="Picture 5">
              <a:extLst>
                <a:ext uri="{FF2B5EF4-FFF2-40B4-BE49-F238E27FC236}">
                  <a16:creationId xmlns:a16="http://schemas.microsoft.com/office/drawing/2014/main" id="{F7E7EAF8-0600-5595-1C81-7BA2E0732CAC}"/>
                </a:ext>
              </a:extLst>
            </p:cNvPr>
            <p:cNvPicPr>
              <a:picLocks noChangeAspect="1"/>
            </p:cNvPicPr>
            <p:nvPr/>
          </p:nvPicPr>
          <p:blipFill>
            <a:blip r:embed="rId2"/>
            <a:stretch>
              <a:fillRect/>
            </a:stretch>
          </p:blipFill>
          <p:spPr>
            <a:xfrm>
              <a:off x="10039558" y="4998131"/>
              <a:ext cx="11151173" cy="5505733"/>
            </a:xfrm>
            <a:prstGeom prst="rect">
              <a:avLst/>
            </a:prstGeom>
          </p:spPr>
        </p:pic>
        <p:pic>
          <p:nvPicPr>
            <p:cNvPr id="9" name="Picture 8" descr="A logo with colorful circles&#10;&#10;Description automatically generated">
              <a:extLst>
                <a:ext uri="{FF2B5EF4-FFF2-40B4-BE49-F238E27FC236}">
                  <a16:creationId xmlns:a16="http://schemas.microsoft.com/office/drawing/2014/main" id="{42FF60FB-98FB-AFE0-1A4C-402989687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3999" y="6151770"/>
              <a:ext cx="2930053" cy="1768450"/>
            </a:xfrm>
            <a:prstGeom prst="rect">
              <a:avLst/>
            </a:prstGeom>
          </p:spPr>
        </p:pic>
      </p:grpSp>
    </p:spTree>
    <p:extLst>
      <p:ext uri="{BB962C8B-B14F-4D97-AF65-F5344CB8AC3E}">
        <p14:creationId xmlns:p14="http://schemas.microsoft.com/office/powerpoint/2010/main" val="98392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CD15-7A97-9F93-ADCB-E029E98AD20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00C35EA-2811-5533-B149-4FA2BF3F078E}"/>
              </a:ext>
            </a:extLst>
          </p:cNvPr>
          <p:cNvSpPr>
            <a:spLocks noGrp="1"/>
          </p:cNvSpPr>
          <p:nvPr>
            <p:ph type="title"/>
          </p:nvPr>
        </p:nvSpPr>
        <p:spPr/>
        <p:txBody>
          <a:bodyPr/>
          <a:lstStyle/>
          <a:p>
            <a:r>
              <a:rPr lang="en-GB" dirty="0"/>
              <a:t>Human Pluripotent Stem Cell registry</a:t>
            </a:r>
          </a:p>
        </p:txBody>
      </p:sp>
      <p:sp>
        <p:nvSpPr>
          <p:cNvPr id="10" name="Text Placeholder 9">
            <a:extLst>
              <a:ext uri="{FF2B5EF4-FFF2-40B4-BE49-F238E27FC236}">
                <a16:creationId xmlns:a16="http://schemas.microsoft.com/office/drawing/2014/main" id="{BA1D3D8D-E653-6AC9-0D83-4FDCB0600149}"/>
              </a:ext>
            </a:extLst>
          </p:cNvPr>
          <p:cNvSpPr>
            <a:spLocks noGrp="1"/>
          </p:cNvSpPr>
          <p:nvPr>
            <p:ph type="body" sz="quarter" idx="12"/>
          </p:nvPr>
        </p:nvSpPr>
        <p:spPr/>
        <p:txBody>
          <a:bodyPr/>
          <a:lstStyle/>
          <a:p>
            <a:r>
              <a:rPr lang="en-GB" dirty="0"/>
              <a:t>Data collection and sustainability </a:t>
            </a:r>
          </a:p>
        </p:txBody>
      </p:sp>
      <p:sp>
        <p:nvSpPr>
          <p:cNvPr id="5" name="Slide Number Placeholder 4">
            <a:extLst>
              <a:ext uri="{FF2B5EF4-FFF2-40B4-BE49-F238E27FC236}">
                <a16:creationId xmlns:a16="http://schemas.microsoft.com/office/drawing/2014/main" id="{9E2584B4-B5CF-2034-7F99-0565C8B0CD54}"/>
              </a:ext>
            </a:extLst>
          </p:cNvPr>
          <p:cNvSpPr>
            <a:spLocks noGrp="1"/>
          </p:cNvSpPr>
          <p:nvPr>
            <p:ph type="sldNum" sz="quarter" idx="13"/>
          </p:nvPr>
        </p:nvSpPr>
        <p:spPr/>
        <p:txBody>
          <a:bodyPr/>
          <a:lstStyle/>
          <a:p>
            <a:fld id="{33DC2AB1-3121-DC42-81EB-8FDD8A73E93A}" type="slidenum">
              <a:rPr lang="en-GB" smtClean="0"/>
              <a:pPr/>
              <a:t>30</a:t>
            </a:fld>
            <a:endParaRPr lang="en-GB"/>
          </a:p>
        </p:txBody>
      </p:sp>
      <p:sp>
        <p:nvSpPr>
          <p:cNvPr id="4" name="Arrow: Chevron 3">
            <a:extLst>
              <a:ext uri="{FF2B5EF4-FFF2-40B4-BE49-F238E27FC236}">
                <a16:creationId xmlns:a16="http://schemas.microsoft.com/office/drawing/2014/main" id="{78FB7CA0-D341-FF5C-3642-3AE8B97149E5}"/>
              </a:ext>
            </a:extLst>
          </p:cNvPr>
          <p:cNvSpPr/>
          <p:nvPr/>
        </p:nvSpPr>
        <p:spPr>
          <a:xfrm rot="5400000">
            <a:off x="729445" y="1545888"/>
            <a:ext cx="620731" cy="1120773"/>
          </a:xfrm>
          <a:prstGeom prst="chevron">
            <a:avLst>
              <a:gd name="adj" fmla="val 196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1"/>
                </a:solidFill>
                <a:latin typeface="Arial" panose="020B0604020202020204" pitchFamily="34" charset="0"/>
                <a:cs typeface="Arial" panose="020B0604020202020204" pitchFamily="34" charset="0"/>
              </a:rPr>
              <a:t>Enter </a:t>
            </a:r>
            <a:r>
              <a:rPr lang="en-US" sz="1100" dirty="0">
                <a:solidFill>
                  <a:schemeClr val="bg1"/>
                </a:solidFill>
                <a:latin typeface="Arial" panose="020B0604020202020204" pitchFamily="34" charset="0"/>
                <a:cs typeface="Arial" panose="020B0604020202020204" pitchFamily="34" charset="0"/>
              </a:rPr>
              <a:t>Cell</a:t>
            </a:r>
            <a:r>
              <a:rPr lang="en-US" sz="1200" dirty="0">
                <a:solidFill>
                  <a:schemeClr val="bg1"/>
                </a:solidFill>
                <a:latin typeface="Arial" panose="020B0604020202020204" pitchFamily="34" charset="0"/>
                <a:cs typeface="Arial" panose="020B0604020202020204" pitchFamily="34" charset="0"/>
              </a:rPr>
              <a:t> Line Data</a:t>
            </a:r>
            <a:endParaRPr lang="en-GB" sz="1200" dirty="0">
              <a:solidFill>
                <a:schemeClr val="bg1"/>
              </a:solidFill>
              <a:latin typeface="Arial" panose="020B0604020202020204" pitchFamily="34" charset="0"/>
              <a:cs typeface="Arial" panose="020B0604020202020204" pitchFamily="34" charset="0"/>
            </a:endParaRPr>
          </a:p>
        </p:txBody>
      </p:sp>
      <p:sp>
        <p:nvSpPr>
          <p:cNvPr id="6" name="Arrow: Chevron 5">
            <a:extLst>
              <a:ext uri="{FF2B5EF4-FFF2-40B4-BE49-F238E27FC236}">
                <a16:creationId xmlns:a16="http://schemas.microsoft.com/office/drawing/2014/main" id="{4AADC086-0CDB-1289-996D-49776FC264B9}"/>
              </a:ext>
            </a:extLst>
          </p:cNvPr>
          <p:cNvSpPr/>
          <p:nvPr/>
        </p:nvSpPr>
        <p:spPr>
          <a:xfrm rot="5400000">
            <a:off x="729444" y="2108867"/>
            <a:ext cx="620731" cy="1120772"/>
          </a:xfrm>
          <a:prstGeom prst="chevron">
            <a:avLst>
              <a:gd name="adj" fmla="val 1969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Submit Cell Line to </a:t>
            </a:r>
            <a:r>
              <a:rPr lang="en-US" sz="1100" dirty="0" err="1">
                <a:solidFill>
                  <a:schemeClr val="bg1"/>
                </a:solidFill>
                <a:latin typeface="Arial" panose="020B0604020202020204" pitchFamily="34" charset="0"/>
                <a:cs typeface="Arial" panose="020B0604020202020204" pitchFamily="34" charset="0"/>
              </a:rPr>
              <a:t>hPSCreg</a:t>
            </a:r>
            <a:endParaRPr lang="en-GB" sz="1100" dirty="0">
              <a:solidFill>
                <a:schemeClr val="bg1"/>
              </a:solidFill>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id="{DE7E347E-809C-4FA1-7968-658E31A6EBE3}"/>
              </a:ext>
            </a:extLst>
          </p:cNvPr>
          <p:cNvSpPr/>
          <p:nvPr/>
        </p:nvSpPr>
        <p:spPr>
          <a:xfrm rot="5400000">
            <a:off x="729444" y="2700943"/>
            <a:ext cx="620731" cy="1120770"/>
          </a:xfrm>
          <a:prstGeom prst="chevron">
            <a:avLst>
              <a:gd name="adj" fmla="val 1969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Cell Line is validated</a:t>
            </a:r>
            <a:endParaRPr lang="en-GB" sz="1100" dirty="0">
              <a:solidFill>
                <a:schemeClr val="bg1"/>
              </a:solidFill>
              <a:latin typeface="Arial" panose="020B0604020202020204" pitchFamily="34" charset="0"/>
              <a:cs typeface="Arial" panose="020B0604020202020204" pitchFamily="34" charset="0"/>
            </a:endParaRPr>
          </a:p>
        </p:txBody>
      </p:sp>
      <p:sp>
        <p:nvSpPr>
          <p:cNvPr id="11" name="Arrow: Chevron 10">
            <a:extLst>
              <a:ext uri="{FF2B5EF4-FFF2-40B4-BE49-F238E27FC236}">
                <a16:creationId xmlns:a16="http://schemas.microsoft.com/office/drawing/2014/main" id="{E243A627-108F-A261-9E51-4DE066D935FF}"/>
              </a:ext>
            </a:extLst>
          </p:cNvPr>
          <p:cNvSpPr/>
          <p:nvPr/>
        </p:nvSpPr>
        <p:spPr>
          <a:xfrm rot="5400000">
            <a:off x="729444" y="3263920"/>
            <a:ext cx="620730" cy="1120771"/>
          </a:xfrm>
          <a:prstGeom prst="chevron">
            <a:avLst>
              <a:gd name="adj" fmla="val 1969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err="1">
                <a:solidFill>
                  <a:schemeClr val="bg1"/>
                </a:solidFill>
                <a:latin typeface="Arial" panose="020B0604020202020204" pitchFamily="34" charset="0"/>
                <a:cs typeface="Arial" panose="020B0604020202020204" pitchFamily="34" charset="0"/>
              </a:rPr>
              <a:t>hPSCreg</a:t>
            </a:r>
            <a:r>
              <a:rPr lang="en-US" sz="1100" dirty="0">
                <a:solidFill>
                  <a:schemeClr val="bg1"/>
                </a:solidFill>
                <a:latin typeface="Arial" panose="020B0604020202020204" pitchFamily="34" charset="0"/>
                <a:cs typeface="Arial" panose="020B0604020202020204" pitchFamily="34" charset="0"/>
              </a:rPr>
              <a:t> issues certificate</a:t>
            </a:r>
            <a:endParaRPr lang="en-GB" sz="1100" dirty="0">
              <a:solidFill>
                <a:schemeClr val="bg1"/>
              </a:solidFill>
              <a:latin typeface="Arial" panose="020B0604020202020204" pitchFamily="34" charset="0"/>
              <a:cs typeface="Arial" panose="020B0604020202020204" pitchFamily="34" charset="0"/>
            </a:endParaRPr>
          </a:p>
        </p:txBody>
      </p:sp>
      <p:sp>
        <p:nvSpPr>
          <p:cNvPr id="12" name="Arrow: Chevron 11">
            <a:extLst>
              <a:ext uri="{FF2B5EF4-FFF2-40B4-BE49-F238E27FC236}">
                <a16:creationId xmlns:a16="http://schemas.microsoft.com/office/drawing/2014/main" id="{C49B64BD-BE8E-C5AA-89B9-438F3C304BB1}"/>
              </a:ext>
            </a:extLst>
          </p:cNvPr>
          <p:cNvSpPr/>
          <p:nvPr/>
        </p:nvSpPr>
        <p:spPr>
          <a:xfrm rot="5400000">
            <a:off x="729446" y="953812"/>
            <a:ext cx="620731" cy="1120775"/>
          </a:xfrm>
          <a:prstGeom prst="chevron">
            <a:avLst>
              <a:gd name="adj" fmla="val 196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Arial" panose="020B0604020202020204" pitchFamily="34" charset="0"/>
                <a:cs typeface="Arial" panose="020B0604020202020204" pitchFamily="34" charset="0"/>
              </a:rPr>
              <a:t>Register</a:t>
            </a:r>
            <a:r>
              <a:rPr lang="en-US" sz="1200" dirty="0">
                <a:solidFill>
                  <a:schemeClr val="bg1"/>
                </a:solidFill>
                <a:latin typeface="Arial" panose="020B0604020202020204" pitchFamily="34" charset="0"/>
                <a:cs typeface="Arial" panose="020B0604020202020204" pitchFamily="34" charset="0"/>
              </a:rPr>
              <a:t> </a:t>
            </a:r>
          </a:p>
          <a:p>
            <a:pPr algn="ctr"/>
            <a:r>
              <a:rPr lang="en-US" sz="1200" dirty="0">
                <a:solidFill>
                  <a:schemeClr val="bg1"/>
                </a:solidFill>
                <a:latin typeface="Arial" panose="020B0604020202020204" pitchFamily="34" charset="0"/>
                <a:cs typeface="Arial" panose="020B0604020202020204" pitchFamily="34" charset="0"/>
              </a:rPr>
              <a:t>Cell Line ID</a:t>
            </a:r>
            <a:endParaRPr lang="en-GB" sz="1200" dirty="0">
              <a:solidFill>
                <a:schemeClr val="bg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E3CDF66E-F20E-0307-6C1F-8C78ADC4437E}"/>
              </a:ext>
            </a:extLst>
          </p:cNvPr>
          <p:cNvSpPr/>
          <p:nvPr/>
        </p:nvSpPr>
        <p:spPr>
          <a:xfrm>
            <a:off x="1724675" y="1173342"/>
            <a:ext cx="1475530" cy="327936"/>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l">
              <a:lnSpc>
                <a:spcPts val="1960"/>
              </a:lnSpc>
              <a:buClr>
                <a:schemeClr val="accent1"/>
              </a:buClr>
            </a:pPr>
            <a:r>
              <a:rPr lang="en-US" sz="1100" b="1" dirty="0">
                <a:solidFill>
                  <a:schemeClr val="bg1"/>
                </a:solidFill>
              </a:rPr>
              <a:t>Unique IDs</a:t>
            </a:r>
            <a:endParaRPr lang="en-GB" sz="1100" b="1" dirty="0">
              <a:solidFill>
                <a:schemeClr val="bg1"/>
              </a:solidFill>
            </a:endParaRPr>
          </a:p>
        </p:txBody>
      </p:sp>
      <p:sp>
        <p:nvSpPr>
          <p:cNvPr id="3" name="Rectangle: Rounded Corners 2">
            <a:extLst>
              <a:ext uri="{FF2B5EF4-FFF2-40B4-BE49-F238E27FC236}">
                <a16:creationId xmlns:a16="http://schemas.microsoft.com/office/drawing/2014/main" id="{B2325291-A3DE-96B9-1569-394EC8F28019}"/>
              </a:ext>
            </a:extLst>
          </p:cNvPr>
          <p:cNvSpPr/>
          <p:nvPr/>
        </p:nvSpPr>
        <p:spPr>
          <a:xfrm>
            <a:off x="3321662" y="1211009"/>
            <a:ext cx="3632899" cy="327936"/>
          </a:xfrm>
          <a:prstGeom prst="roundRect">
            <a:avLst/>
          </a:prstGeom>
          <a:ln w="9525"/>
        </p:spPr>
        <p:style>
          <a:lnRef idx="2">
            <a:schemeClr val="accent2"/>
          </a:lnRef>
          <a:fillRef idx="1">
            <a:schemeClr val="lt1"/>
          </a:fillRef>
          <a:effectRef idx="0">
            <a:schemeClr val="accent2"/>
          </a:effectRef>
          <a:fontRef idx="minor">
            <a:schemeClr val="dk1"/>
          </a:fontRef>
        </p:style>
        <p:txBody>
          <a:bodyPr lIns="108000" tIns="108000" rIns="108000" bIns="108000" rtlCol="0" anchor="ctr"/>
          <a:lstStyle/>
          <a:p>
            <a:pPr algn="ctr">
              <a:lnSpc>
                <a:spcPts val="1960"/>
              </a:lnSpc>
              <a:buClr>
                <a:schemeClr val="accent1"/>
              </a:buClr>
            </a:pPr>
            <a:r>
              <a:rPr lang="en-US" sz="1100" dirty="0">
                <a:solidFill>
                  <a:schemeClr val="accent2"/>
                </a:solidFill>
              </a:rPr>
              <a:t>Standard stem cell nomenclature (</a:t>
            </a:r>
            <a:r>
              <a:rPr lang="en-US" sz="1100" dirty="0" err="1">
                <a:solidFill>
                  <a:schemeClr val="accent2"/>
                </a:solidFill>
              </a:rPr>
              <a:t>hPSCreg</a:t>
            </a:r>
            <a:r>
              <a:rPr lang="en-US" sz="1100" dirty="0">
                <a:solidFill>
                  <a:schemeClr val="accent2"/>
                </a:solidFill>
              </a:rPr>
              <a:t> name)</a:t>
            </a:r>
          </a:p>
        </p:txBody>
      </p:sp>
      <p:sp>
        <p:nvSpPr>
          <p:cNvPr id="9" name="Rectangle: Rounded Corners 8">
            <a:extLst>
              <a:ext uri="{FF2B5EF4-FFF2-40B4-BE49-F238E27FC236}">
                <a16:creationId xmlns:a16="http://schemas.microsoft.com/office/drawing/2014/main" id="{7002D5D0-01F0-2BC9-261E-5C2BFDCD8981}"/>
              </a:ext>
            </a:extLst>
          </p:cNvPr>
          <p:cNvSpPr/>
          <p:nvPr/>
        </p:nvSpPr>
        <p:spPr>
          <a:xfrm>
            <a:off x="7097386" y="1223263"/>
            <a:ext cx="1483720" cy="297708"/>
          </a:xfrm>
          <a:prstGeom prst="roundRect">
            <a:avLst/>
          </a:prstGeom>
          <a:ln w="9525"/>
        </p:spPr>
        <p:style>
          <a:lnRef idx="2">
            <a:schemeClr val="accent2"/>
          </a:lnRef>
          <a:fillRef idx="1">
            <a:schemeClr val="lt1"/>
          </a:fillRef>
          <a:effectRef idx="0">
            <a:schemeClr val="accent2"/>
          </a:effectRef>
          <a:fontRef idx="minor">
            <a:schemeClr val="dk1"/>
          </a:fontRef>
        </p:style>
        <p:txBody>
          <a:bodyPr lIns="108000" tIns="108000" rIns="108000" bIns="108000" rtlCol="0" anchor="ctr"/>
          <a:lstStyle/>
          <a:p>
            <a:pPr algn="ctr">
              <a:lnSpc>
                <a:spcPts val="1960"/>
              </a:lnSpc>
              <a:buClr>
                <a:schemeClr val="accent1"/>
              </a:buClr>
            </a:pPr>
            <a:r>
              <a:rPr lang="en-US" sz="1100">
                <a:solidFill>
                  <a:schemeClr val="accent2"/>
                </a:solidFill>
              </a:rPr>
              <a:t>BioSamples ID</a:t>
            </a:r>
            <a:endParaRPr lang="en-US" sz="1100" dirty="0">
              <a:solidFill>
                <a:schemeClr val="accent2"/>
              </a:solidFill>
            </a:endParaRPr>
          </a:p>
        </p:txBody>
      </p:sp>
      <p:sp>
        <p:nvSpPr>
          <p:cNvPr id="13" name="Rectangle: Rounded Corners 12">
            <a:extLst>
              <a:ext uri="{FF2B5EF4-FFF2-40B4-BE49-F238E27FC236}">
                <a16:creationId xmlns:a16="http://schemas.microsoft.com/office/drawing/2014/main" id="{11152338-F99A-D483-3A05-456BE6873A6C}"/>
              </a:ext>
            </a:extLst>
          </p:cNvPr>
          <p:cNvSpPr/>
          <p:nvPr/>
        </p:nvSpPr>
        <p:spPr>
          <a:xfrm>
            <a:off x="1724675" y="1659504"/>
            <a:ext cx="1475530" cy="327936"/>
          </a:xfrm>
          <a:prstGeom prst="round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l">
              <a:lnSpc>
                <a:spcPts val="1960"/>
              </a:lnSpc>
              <a:buClr>
                <a:schemeClr val="accent1"/>
              </a:buClr>
            </a:pPr>
            <a:r>
              <a:rPr lang="en-US" sz="1100" b="1" dirty="0">
                <a:solidFill>
                  <a:schemeClr val="bg1"/>
                </a:solidFill>
              </a:rPr>
              <a:t>Cell Line Provider</a:t>
            </a:r>
            <a:endParaRPr lang="en-GB" sz="1100" b="1" dirty="0">
              <a:solidFill>
                <a:schemeClr val="bg1"/>
              </a:solidFill>
            </a:endParaRPr>
          </a:p>
        </p:txBody>
      </p:sp>
      <p:sp>
        <p:nvSpPr>
          <p:cNvPr id="14" name="Rectangle: Rounded Corners 13">
            <a:extLst>
              <a:ext uri="{FF2B5EF4-FFF2-40B4-BE49-F238E27FC236}">
                <a16:creationId xmlns:a16="http://schemas.microsoft.com/office/drawing/2014/main" id="{FB43249C-5349-56A5-466F-8CDC1B5D4B5C}"/>
              </a:ext>
            </a:extLst>
          </p:cNvPr>
          <p:cNvSpPr/>
          <p:nvPr/>
        </p:nvSpPr>
        <p:spPr>
          <a:xfrm>
            <a:off x="3329401" y="1663771"/>
            <a:ext cx="1073710" cy="327936"/>
          </a:xfrm>
          <a:prstGeom prst="round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6"/>
                </a:solidFill>
              </a:rPr>
              <a:t>Generator</a:t>
            </a:r>
          </a:p>
        </p:txBody>
      </p:sp>
      <p:sp>
        <p:nvSpPr>
          <p:cNvPr id="15" name="Rectangle: Rounded Corners 14">
            <a:extLst>
              <a:ext uri="{FF2B5EF4-FFF2-40B4-BE49-F238E27FC236}">
                <a16:creationId xmlns:a16="http://schemas.microsoft.com/office/drawing/2014/main" id="{84C6C4AF-2365-E368-C041-AFDE25AA77B6}"/>
              </a:ext>
            </a:extLst>
          </p:cNvPr>
          <p:cNvSpPr/>
          <p:nvPr/>
        </p:nvSpPr>
        <p:spPr>
          <a:xfrm>
            <a:off x="4531154" y="1659504"/>
            <a:ext cx="994807" cy="327936"/>
          </a:xfrm>
          <a:prstGeom prst="round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6"/>
                </a:solidFill>
              </a:rPr>
              <a:t>Owner</a:t>
            </a:r>
          </a:p>
        </p:txBody>
      </p:sp>
      <p:sp>
        <p:nvSpPr>
          <p:cNvPr id="16" name="Rectangle: Rounded Corners 15">
            <a:extLst>
              <a:ext uri="{FF2B5EF4-FFF2-40B4-BE49-F238E27FC236}">
                <a16:creationId xmlns:a16="http://schemas.microsoft.com/office/drawing/2014/main" id="{24DA8CE5-9F9C-A438-5494-CDF58F5B61DA}"/>
              </a:ext>
            </a:extLst>
          </p:cNvPr>
          <p:cNvSpPr/>
          <p:nvPr/>
        </p:nvSpPr>
        <p:spPr>
          <a:xfrm>
            <a:off x="5619489" y="1659504"/>
            <a:ext cx="1124016" cy="327936"/>
          </a:xfrm>
          <a:prstGeom prst="round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6"/>
                </a:solidFill>
              </a:rPr>
              <a:t>Distributor</a:t>
            </a:r>
          </a:p>
        </p:txBody>
      </p:sp>
      <p:sp>
        <p:nvSpPr>
          <p:cNvPr id="17" name="Rectangle: Rounded Corners 16">
            <a:extLst>
              <a:ext uri="{FF2B5EF4-FFF2-40B4-BE49-F238E27FC236}">
                <a16:creationId xmlns:a16="http://schemas.microsoft.com/office/drawing/2014/main" id="{B817E0A8-8933-C9F2-D857-ED99BBEBA24B}"/>
              </a:ext>
            </a:extLst>
          </p:cNvPr>
          <p:cNvSpPr/>
          <p:nvPr/>
        </p:nvSpPr>
        <p:spPr>
          <a:xfrm>
            <a:off x="1724676" y="2145666"/>
            <a:ext cx="1475530" cy="313640"/>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b="1" dirty="0">
                <a:solidFill>
                  <a:schemeClr val="bg1"/>
                </a:solidFill>
              </a:rPr>
              <a:t>Donor Data</a:t>
            </a:r>
            <a:endParaRPr lang="en-GB" sz="1100" b="1" dirty="0">
              <a:solidFill>
                <a:schemeClr val="bg1"/>
              </a:solidFill>
            </a:endParaRPr>
          </a:p>
        </p:txBody>
      </p:sp>
      <p:sp>
        <p:nvSpPr>
          <p:cNvPr id="18" name="Rectangle: Rounded Corners 17">
            <a:extLst>
              <a:ext uri="{FF2B5EF4-FFF2-40B4-BE49-F238E27FC236}">
                <a16:creationId xmlns:a16="http://schemas.microsoft.com/office/drawing/2014/main" id="{D8D07D13-4948-A62D-8E5A-7E1A021831BA}"/>
              </a:ext>
            </a:extLst>
          </p:cNvPr>
          <p:cNvSpPr/>
          <p:nvPr/>
        </p:nvSpPr>
        <p:spPr>
          <a:xfrm>
            <a:off x="6435213" y="2580491"/>
            <a:ext cx="1432437"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5"/>
                </a:solidFill>
              </a:rPr>
              <a:t>Ethics / Consent</a:t>
            </a:r>
          </a:p>
        </p:txBody>
      </p:sp>
      <p:sp>
        <p:nvSpPr>
          <p:cNvPr id="19" name="Rectangle: Rounded Corners 18">
            <a:extLst>
              <a:ext uri="{FF2B5EF4-FFF2-40B4-BE49-F238E27FC236}">
                <a16:creationId xmlns:a16="http://schemas.microsoft.com/office/drawing/2014/main" id="{58A23B5A-9E2D-B21B-43C6-8255BEA1A34C}"/>
              </a:ext>
            </a:extLst>
          </p:cNvPr>
          <p:cNvSpPr/>
          <p:nvPr/>
        </p:nvSpPr>
        <p:spPr>
          <a:xfrm>
            <a:off x="3326715" y="2577197"/>
            <a:ext cx="1757150"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err="1">
                <a:solidFill>
                  <a:schemeClr val="accent5"/>
                </a:solidFill>
              </a:rPr>
              <a:t>BioSamples</a:t>
            </a:r>
            <a:r>
              <a:rPr lang="en-US" sz="1100" dirty="0">
                <a:solidFill>
                  <a:schemeClr val="accent5"/>
                </a:solidFill>
              </a:rPr>
              <a:t> Donor ID</a:t>
            </a:r>
          </a:p>
        </p:txBody>
      </p:sp>
      <p:sp>
        <p:nvSpPr>
          <p:cNvPr id="20" name="Rectangle: Rounded Corners 19">
            <a:extLst>
              <a:ext uri="{FF2B5EF4-FFF2-40B4-BE49-F238E27FC236}">
                <a16:creationId xmlns:a16="http://schemas.microsoft.com/office/drawing/2014/main" id="{24C62DE5-A363-BE39-D001-2298E1147777}"/>
              </a:ext>
            </a:extLst>
          </p:cNvPr>
          <p:cNvSpPr/>
          <p:nvPr/>
        </p:nvSpPr>
        <p:spPr>
          <a:xfrm>
            <a:off x="3321662" y="2145666"/>
            <a:ext cx="1316014" cy="313640"/>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5"/>
                </a:solidFill>
              </a:rPr>
              <a:t>Disease status</a:t>
            </a:r>
          </a:p>
        </p:txBody>
      </p:sp>
      <p:sp>
        <p:nvSpPr>
          <p:cNvPr id="21" name="Rectangle: Rounded Corners 20">
            <a:extLst>
              <a:ext uri="{FF2B5EF4-FFF2-40B4-BE49-F238E27FC236}">
                <a16:creationId xmlns:a16="http://schemas.microsoft.com/office/drawing/2014/main" id="{DDD4610C-A547-54FB-95AE-78E84C572BC8}"/>
              </a:ext>
            </a:extLst>
          </p:cNvPr>
          <p:cNvSpPr/>
          <p:nvPr/>
        </p:nvSpPr>
        <p:spPr>
          <a:xfrm>
            <a:off x="4759132" y="2141745"/>
            <a:ext cx="1475530"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5"/>
                </a:solidFill>
              </a:rPr>
              <a:t>Clinical Features</a:t>
            </a:r>
          </a:p>
        </p:txBody>
      </p:sp>
      <p:sp>
        <p:nvSpPr>
          <p:cNvPr id="22" name="Rectangle: Rounded Corners 21">
            <a:extLst>
              <a:ext uri="{FF2B5EF4-FFF2-40B4-BE49-F238E27FC236}">
                <a16:creationId xmlns:a16="http://schemas.microsoft.com/office/drawing/2014/main" id="{041E3279-A776-5A20-5622-7F8050CDF49E}"/>
              </a:ext>
            </a:extLst>
          </p:cNvPr>
          <p:cNvSpPr/>
          <p:nvPr/>
        </p:nvSpPr>
        <p:spPr>
          <a:xfrm>
            <a:off x="6356118" y="2131996"/>
            <a:ext cx="1272036"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a:solidFill>
                  <a:schemeClr val="accent5"/>
                </a:solidFill>
              </a:rPr>
              <a:t>Genotype</a:t>
            </a:r>
            <a:endParaRPr lang="en-US" sz="1100" dirty="0">
              <a:solidFill>
                <a:schemeClr val="accent5"/>
              </a:solidFill>
            </a:endParaRPr>
          </a:p>
        </p:txBody>
      </p:sp>
      <p:sp>
        <p:nvSpPr>
          <p:cNvPr id="23" name="Rectangle: Rounded Corners 22">
            <a:extLst>
              <a:ext uri="{FF2B5EF4-FFF2-40B4-BE49-F238E27FC236}">
                <a16:creationId xmlns:a16="http://schemas.microsoft.com/office/drawing/2014/main" id="{8B142148-CA78-049C-D526-E1196389EBF9}"/>
              </a:ext>
            </a:extLst>
          </p:cNvPr>
          <p:cNvSpPr/>
          <p:nvPr/>
        </p:nvSpPr>
        <p:spPr>
          <a:xfrm>
            <a:off x="7714126" y="2131996"/>
            <a:ext cx="896475"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5"/>
                </a:solidFill>
              </a:rPr>
              <a:t>Age</a:t>
            </a:r>
          </a:p>
        </p:txBody>
      </p:sp>
      <p:sp>
        <p:nvSpPr>
          <p:cNvPr id="24" name="Rectangle: Rounded Corners 23">
            <a:extLst>
              <a:ext uri="{FF2B5EF4-FFF2-40B4-BE49-F238E27FC236}">
                <a16:creationId xmlns:a16="http://schemas.microsoft.com/office/drawing/2014/main" id="{7ED6978E-F680-41EC-4902-C6C8EA7E3057}"/>
              </a:ext>
            </a:extLst>
          </p:cNvPr>
          <p:cNvSpPr/>
          <p:nvPr/>
        </p:nvSpPr>
        <p:spPr>
          <a:xfrm>
            <a:off x="5162959" y="2576928"/>
            <a:ext cx="1193160" cy="297708"/>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5"/>
                </a:solidFill>
              </a:rPr>
              <a:t>Genetic Sex</a:t>
            </a:r>
          </a:p>
        </p:txBody>
      </p:sp>
      <p:sp>
        <p:nvSpPr>
          <p:cNvPr id="25" name="Rectangle: Rounded Corners 24">
            <a:extLst>
              <a:ext uri="{FF2B5EF4-FFF2-40B4-BE49-F238E27FC236}">
                <a16:creationId xmlns:a16="http://schemas.microsoft.com/office/drawing/2014/main" id="{CD995915-E37E-EB98-9666-FBFC2E2DD34F}"/>
              </a:ext>
            </a:extLst>
          </p:cNvPr>
          <p:cNvSpPr/>
          <p:nvPr/>
        </p:nvSpPr>
        <p:spPr>
          <a:xfrm>
            <a:off x="1724675" y="2976864"/>
            <a:ext cx="1475530" cy="313640"/>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b="1" dirty="0">
                <a:solidFill>
                  <a:schemeClr val="bg1"/>
                </a:solidFill>
              </a:rPr>
              <a:t>Cell Line Data</a:t>
            </a:r>
            <a:endParaRPr lang="en-GB" sz="1100" b="1" dirty="0">
              <a:solidFill>
                <a:schemeClr val="bg1"/>
              </a:solidFill>
            </a:endParaRPr>
          </a:p>
        </p:txBody>
      </p:sp>
      <p:sp>
        <p:nvSpPr>
          <p:cNvPr id="26" name="Rectangle: Rounded Corners 25">
            <a:extLst>
              <a:ext uri="{FF2B5EF4-FFF2-40B4-BE49-F238E27FC236}">
                <a16:creationId xmlns:a16="http://schemas.microsoft.com/office/drawing/2014/main" id="{84366084-CBFB-E6E4-D19B-901B4D87676C}"/>
              </a:ext>
            </a:extLst>
          </p:cNvPr>
          <p:cNvSpPr/>
          <p:nvPr/>
        </p:nvSpPr>
        <p:spPr>
          <a:xfrm>
            <a:off x="3321663" y="2992796"/>
            <a:ext cx="1384516"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Primary material</a:t>
            </a:r>
          </a:p>
        </p:txBody>
      </p:sp>
      <p:sp>
        <p:nvSpPr>
          <p:cNvPr id="27" name="Rectangle: Rounded Corners 26">
            <a:extLst>
              <a:ext uri="{FF2B5EF4-FFF2-40B4-BE49-F238E27FC236}">
                <a16:creationId xmlns:a16="http://schemas.microsoft.com/office/drawing/2014/main" id="{CF9E7550-7AC1-E3C1-9A47-70FE52B4891A}"/>
              </a:ext>
            </a:extLst>
          </p:cNvPr>
          <p:cNvSpPr/>
          <p:nvPr/>
        </p:nvSpPr>
        <p:spPr>
          <a:xfrm>
            <a:off x="4820280" y="2997236"/>
            <a:ext cx="1322299"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Reprogramming</a:t>
            </a:r>
          </a:p>
        </p:txBody>
      </p:sp>
      <p:sp>
        <p:nvSpPr>
          <p:cNvPr id="28" name="Rectangle: Rounded Corners 27">
            <a:extLst>
              <a:ext uri="{FF2B5EF4-FFF2-40B4-BE49-F238E27FC236}">
                <a16:creationId xmlns:a16="http://schemas.microsoft.com/office/drawing/2014/main" id="{0517D733-B335-83F6-5970-8BF363F2CF13}"/>
              </a:ext>
            </a:extLst>
          </p:cNvPr>
          <p:cNvSpPr/>
          <p:nvPr/>
        </p:nvSpPr>
        <p:spPr>
          <a:xfrm>
            <a:off x="7839246" y="2992796"/>
            <a:ext cx="1082469"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Pluripotency</a:t>
            </a:r>
          </a:p>
        </p:txBody>
      </p:sp>
      <p:sp>
        <p:nvSpPr>
          <p:cNvPr id="29" name="Rectangle: Rounded Corners 28">
            <a:extLst>
              <a:ext uri="{FF2B5EF4-FFF2-40B4-BE49-F238E27FC236}">
                <a16:creationId xmlns:a16="http://schemas.microsoft.com/office/drawing/2014/main" id="{626CB214-DAB5-935F-DCD3-8F6220D45708}"/>
              </a:ext>
            </a:extLst>
          </p:cNvPr>
          <p:cNvSpPr/>
          <p:nvPr/>
        </p:nvSpPr>
        <p:spPr>
          <a:xfrm>
            <a:off x="3330053" y="3365086"/>
            <a:ext cx="532263"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STR</a:t>
            </a:r>
          </a:p>
        </p:txBody>
      </p:sp>
      <p:sp>
        <p:nvSpPr>
          <p:cNvPr id="30" name="Rectangle: Rounded Corners 29">
            <a:extLst>
              <a:ext uri="{FF2B5EF4-FFF2-40B4-BE49-F238E27FC236}">
                <a16:creationId xmlns:a16="http://schemas.microsoft.com/office/drawing/2014/main" id="{9AB12F4E-9601-7D19-E3BD-6B5ACE3EA482}"/>
              </a:ext>
            </a:extLst>
          </p:cNvPr>
          <p:cNvSpPr/>
          <p:nvPr/>
        </p:nvSpPr>
        <p:spPr>
          <a:xfrm>
            <a:off x="6256680" y="2992796"/>
            <a:ext cx="1508544"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Culture conditions</a:t>
            </a:r>
          </a:p>
        </p:txBody>
      </p:sp>
      <p:sp>
        <p:nvSpPr>
          <p:cNvPr id="31" name="Rectangle: Rounded Corners 30">
            <a:extLst>
              <a:ext uri="{FF2B5EF4-FFF2-40B4-BE49-F238E27FC236}">
                <a16:creationId xmlns:a16="http://schemas.microsoft.com/office/drawing/2014/main" id="{9471E5B3-0CB7-E820-E56A-40F08F772E37}"/>
              </a:ext>
            </a:extLst>
          </p:cNvPr>
          <p:cNvSpPr/>
          <p:nvPr/>
        </p:nvSpPr>
        <p:spPr>
          <a:xfrm>
            <a:off x="3329401" y="3749731"/>
            <a:ext cx="1003244"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Karyotype</a:t>
            </a:r>
          </a:p>
        </p:txBody>
      </p:sp>
      <p:sp>
        <p:nvSpPr>
          <p:cNvPr id="32" name="Rectangle: Rounded Corners 31">
            <a:extLst>
              <a:ext uri="{FF2B5EF4-FFF2-40B4-BE49-F238E27FC236}">
                <a16:creationId xmlns:a16="http://schemas.microsoft.com/office/drawing/2014/main" id="{E347A1F2-7CF9-3151-3AB1-6BBE37A68282}"/>
              </a:ext>
            </a:extLst>
          </p:cNvPr>
          <p:cNvSpPr/>
          <p:nvPr/>
        </p:nvSpPr>
        <p:spPr>
          <a:xfrm>
            <a:off x="5083865" y="3355460"/>
            <a:ext cx="1858158"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Microbiology / Virology</a:t>
            </a:r>
          </a:p>
        </p:txBody>
      </p:sp>
      <p:sp>
        <p:nvSpPr>
          <p:cNvPr id="33" name="Rectangle: Rounded Corners 32">
            <a:extLst>
              <a:ext uri="{FF2B5EF4-FFF2-40B4-BE49-F238E27FC236}">
                <a16:creationId xmlns:a16="http://schemas.microsoft.com/office/drawing/2014/main" id="{D344B888-BC9D-DD06-DD8A-44086EE2D409}"/>
              </a:ext>
            </a:extLst>
          </p:cNvPr>
          <p:cNvSpPr/>
          <p:nvPr/>
        </p:nvSpPr>
        <p:spPr>
          <a:xfrm>
            <a:off x="3967332" y="3361660"/>
            <a:ext cx="1019090"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HLA Typing</a:t>
            </a:r>
          </a:p>
        </p:txBody>
      </p:sp>
      <p:sp>
        <p:nvSpPr>
          <p:cNvPr id="34" name="Rectangle: Rounded Corners 33">
            <a:extLst>
              <a:ext uri="{FF2B5EF4-FFF2-40B4-BE49-F238E27FC236}">
                <a16:creationId xmlns:a16="http://schemas.microsoft.com/office/drawing/2014/main" id="{DFA02D85-D6B6-8862-EEDF-1082B3F55946}"/>
              </a:ext>
            </a:extLst>
          </p:cNvPr>
          <p:cNvSpPr/>
          <p:nvPr/>
        </p:nvSpPr>
        <p:spPr>
          <a:xfrm>
            <a:off x="4413714" y="3743266"/>
            <a:ext cx="1628400"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Genetic Modification</a:t>
            </a:r>
          </a:p>
        </p:txBody>
      </p:sp>
      <p:sp>
        <p:nvSpPr>
          <p:cNvPr id="35" name="Rectangle: Rounded Corners 34">
            <a:extLst>
              <a:ext uri="{FF2B5EF4-FFF2-40B4-BE49-F238E27FC236}">
                <a16:creationId xmlns:a16="http://schemas.microsoft.com/office/drawing/2014/main" id="{116445E3-86C8-20DE-373E-87E4866D2264}"/>
              </a:ext>
            </a:extLst>
          </p:cNvPr>
          <p:cNvSpPr/>
          <p:nvPr/>
        </p:nvSpPr>
        <p:spPr>
          <a:xfrm>
            <a:off x="6871548" y="1656836"/>
            <a:ext cx="1685156" cy="327936"/>
          </a:xfrm>
          <a:prstGeom prst="round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en-US" sz="1100" dirty="0">
                <a:solidFill>
                  <a:schemeClr val="accent6"/>
                </a:solidFill>
              </a:rPr>
              <a:t>Alternative Names</a:t>
            </a:r>
          </a:p>
        </p:txBody>
      </p:sp>
      <p:sp>
        <p:nvSpPr>
          <p:cNvPr id="36" name="Rectangle: Rounded Corners 35">
            <a:extLst>
              <a:ext uri="{FF2B5EF4-FFF2-40B4-BE49-F238E27FC236}">
                <a16:creationId xmlns:a16="http://schemas.microsoft.com/office/drawing/2014/main" id="{A4C48987-AEAD-4A73-80F2-CF9E4D208CEE}"/>
              </a:ext>
            </a:extLst>
          </p:cNvPr>
          <p:cNvSpPr/>
          <p:nvPr/>
        </p:nvSpPr>
        <p:spPr>
          <a:xfrm>
            <a:off x="7039466" y="3350176"/>
            <a:ext cx="1121562" cy="297708"/>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Publications</a:t>
            </a:r>
          </a:p>
        </p:txBody>
      </p:sp>
      <p:sp>
        <p:nvSpPr>
          <p:cNvPr id="37" name="Rectangle: Rounded Corners 36">
            <a:extLst>
              <a:ext uri="{FF2B5EF4-FFF2-40B4-BE49-F238E27FC236}">
                <a16:creationId xmlns:a16="http://schemas.microsoft.com/office/drawing/2014/main" id="{5A677E11-1E43-EF71-48BB-D30822B6D766}"/>
              </a:ext>
            </a:extLst>
          </p:cNvPr>
          <p:cNvSpPr/>
          <p:nvPr/>
        </p:nvSpPr>
        <p:spPr>
          <a:xfrm>
            <a:off x="6111907" y="4105004"/>
            <a:ext cx="2809808" cy="49037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Application grade (research / clinical track)</a:t>
            </a:r>
          </a:p>
        </p:txBody>
      </p:sp>
      <p:sp>
        <p:nvSpPr>
          <p:cNvPr id="38" name="Rectangle: Rounded Corners 37">
            <a:extLst>
              <a:ext uri="{FF2B5EF4-FFF2-40B4-BE49-F238E27FC236}">
                <a16:creationId xmlns:a16="http://schemas.microsoft.com/office/drawing/2014/main" id="{DCE1FBDF-3EB3-A4E4-A2EF-77C6083ADC0E}"/>
              </a:ext>
            </a:extLst>
          </p:cNvPr>
          <p:cNvSpPr/>
          <p:nvPr/>
        </p:nvSpPr>
        <p:spPr>
          <a:xfrm>
            <a:off x="6109919" y="3739222"/>
            <a:ext cx="1969556" cy="297709"/>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Functional or –omics data</a:t>
            </a:r>
          </a:p>
        </p:txBody>
      </p:sp>
      <p:sp>
        <p:nvSpPr>
          <p:cNvPr id="39" name="Rectangle: Rounded Corners 38">
            <a:extLst>
              <a:ext uri="{FF2B5EF4-FFF2-40B4-BE49-F238E27FC236}">
                <a16:creationId xmlns:a16="http://schemas.microsoft.com/office/drawing/2014/main" id="{2C4FD16D-C738-0781-7697-ACD00CD1356E}"/>
              </a:ext>
            </a:extLst>
          </p:cNvPr>
          <p:cNvSpPr/>
          <p:nvPr/>
        </p:nvSpPr>
        <p:spPr>
          <a:xfrm>
            <a:off x="3321662" y="4115556"/>
            <a:ext cx="2720452" cy="485119"/>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ts val="1960"/>
              </a:lnSpc>
              <a:buClr>
                <a:schemeClr val="accent1"/>
              </a:buClr>
            </a:pPr>
            <a:r>
              <a:rPr lang="en-US" sz="1100" dirty="0">
                <a:solidFill>
                  <a:schemeClr val="tx2"/>
                </a:solidFill>
              </a:rPr>
              <a:t>Allowed usage (research / clinical / commercial)</a:t>
            </a:r>
          </a:p>
        </p:txBody>
      </p:sp>
      <p:pic>
        <p:nvPicPr>
          <p:cNvPr id="46" name="Picture 45" descr="A qr code with a white background&#10;&#10;AI-generated content may be incorrect.">
            <a:extLst>
              <a:ext uri="{FF2B5EF4-FFF2-40B4-BE49-F238E27FC236}">
                <a16:creationId xmlns:a16="http://schemas.microsoft.com/office/drawing/2014/main" id="{54E0D576-AB6C-65AE-F467-751422E2FE85}"/>
              </a:ext>
            </a:extLst>
          </p:cNvPr>
          <p:cNvPicPr>
            <a:picLocks noChangeAspect="1"/>
          </p:cNvPicPr>
          <p:nvPr/>
        </p:nvPicPr>
        <p:blipFill>
          <a:blip r:embed="rId2"/>
          <a:stretch>
            <a:fillRect/>
          </a:stretch>
        </p:blipFill>
        <p:spPr>
          <a:xfrm>
            <a:off x="8168976" y="72475"/>
            <a:ext cx="975023" cy="975023"/>
          </a:xfrm>
          <a:prstGeom prst="rect">
            <a:avLst/>
          </a:prstGeom>
        </p:spPr>
      </p:pic>
    </p:spTree>
    <p:extLst>
      <p:ext uri="{BB962C8B-B14F-4D97-AF65-F5344CB8AC3E}">
        <p14:creationId xmlns:p14="http://schemas.microsoft.com/office/powerpoint/2010/main" val="37359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B2F63AC1-C5FB-BC50-1A30-6ACF4764CC68}"/>
              </a:ext>
            </a:extLst>
          </p:cNvPr>
          <p:cNvPicPr>
            <a:picLocks noChangeAspect="1"/>
          </p:cNvPicPr>
          <p:nvPr/>
        </p:nvPicPr>
        <p:blipFill>
          <a:blip r:embed="rId2"/>
          <a:stretch>
            <a:fillRect/>
          </a:stretch>
        </p:blipFill>
        <p:spPr>
          <a:xfrm>
            <a:off x="1294011" y="1145283"/>
            <a:ext cx="5766179" cy="3047373"/>
          </a:xfrm>
          <a:prstGeom prst="rect">
            <a:avLst/>
          </a:prstGeom>
        </p:spPr>
      </p:pic>
      <p:sp>
        <p:nvSpPr>
          <p:cNvPr id="2" name="Title 1">
            <a:extLst>
              <a:ext uri="{FF2B5EF4-FFF2-40B4-BE49-F238E27FC236}">
                <a16:creationId xmlns:a16="http://schemas.microsoft.com/office/drawing/2014/main" id="{FF1CBEC4-33B8-FBDB-028D-CB27D21E91A3}"/>
              </a:ext>
            </a:extLst>
          </p:cNvPr>
          <p:cNvSpPr>
            <a:spLocks noGrp="1"/>
          </p:cNvSpPr>
          <p:nvPr>
            <p:ph type="title"/>
          </p:nvPr>
        </p:nvSpPr>
        <p:spPr/>
        <p:txBody>
          <a:bodyPr/>
          <a:lstStyle/>
          <a:p>
            <a:r>
              <a:rPr lang="en-GB" dirty="0"/>
              <a:t>Human Pluripotent Stem Cell registry</a:t>
            </a:r>
          </a:p>
        </p:txBody>
      </p:sp>
      <p:sp>
        <p:nvSpPr>
          <p:cNvPr id="4" name="Text Placeholder 3">
            <a:extLst>
              <a:ext uri="{FF2B5EF4-FFF2-40B4-BE49-F238E27FC236}">
                <a16:creationId xmlns:a16="http://schemas.microsoft.com/office/drawing/2014/main" id="{A1D6EC33-7BB5-24D2-6D30-61CDA660159D}"/>
              </a:ext>
            </a:extLst>
          </p:cNvPr>
          <p:cNvSpPr>
            <a:spLocks noGrp="1"/>
          </p:cNvSpPr>
          <p:nvPr>
            <p:ph type="body" sz="quarter" idx="12"/>
          </p:nvPr>
        </p:nvSpPr>
        <p:spPr/>
        <p:txBody>
          <a:bodyPr/>
          <a:lstStyle/>
          <a:p>
            <a:r>
              <a:rPr lang="en-GB" dirty="0"/>
              <a:t>Data collection and sustainability </a:t>
            </a:r>
          </a:p>
          <a:p>
            <a:endParaRPr lang="en-GB" dirty="0"/>
          </a:p>
        </p:txBody>
      </p:sp>
      <p:sp>
        <p:nvSpPr>
          <p:cNvPr id="5" name="Slide Number Placeholder 4">
            <a:extLst>
              <a:ext uri="{FF2B5EF4-FFF2-40B4-BE49-F238E27FC236}">
                <a16:creationId xmlns:a16="http://schemas.microsoft.com/office/drawing/2014/main" id="{F7B4E8AB-6228-A05B-2691-068CBE32FFF8}"/>
              </a:ext>
            </a:extLst>
          </p:cNvPr>
          <p:cNvSpPr>
            <a:spLocks noGrp="1"/>
          </p:cNvSpPr>
          <p:nvPr>
            <p:ph type="sldNum" sz="quarter" idx="13"/>
          </p:nvPr>
        </p:nvSpPr>
        <p:spPr/>
        <p:txBody>
          <a:bodyPr/>
          <a:lstStyle/>
          <a:p>
            <a:fld id="{33DC2AB1-3121-DC42-81EB-8FDD8A73E93A}" type="slidenum">
              <a:rPr lang="en-GB" smtClean="0"/>
              <a:pPr/>
              <a:t>31</a:t>
            </a:fld>
            <a:endParaRPr lang="en-GB"/>
          </a:p>
        </p:txBody>
      </p:sp>
      <p:pic>
        <p:nvPicPr>
          <p:cNvPr id="6" name="Picture 5" descr="A screenshot of a search results page&#10;&#10;AI-generated content may be incorrect.">
            <a:extLst>
              <a:ext uri="{FF2B5EF4-FFF2-40B4-BE49-F238E27FC236}">
                <a16:creationId xmlns:a16="http://schemas.microsoft.com/office/drawing/2014/main" id="{BC8CBE29-8721-C4B6-2840-825B9F18CA1E}"/>
              </a:ext>
            </a:extLst>
          </p:cNvPr>
          <p:cNvPicPr>
            <a:picLocks noChangeAspect="1"/>
          </p:cNvPicPr>
          <p:nvPr/>
        </p:nvPicPr>
        <p:blipFill>
          <a:blip r:embed="rId3"/>
          <a:stretch>
            <a:fillRect/>
          </a:stretch>
        </p:blipFill>
        <p:spPr>
          <a:xfrm>
            <a:off x="1739364" y="1274431"/>
            <a:ext cx="5320826" cy="3135796"/>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5043EE72-099C-5E25-1CF7-5B0869A72FD3}"/>
              </a:ext>
            </a:extLst>
          </p:cNvPr>
          <p:cNvPicPr>
            <a:picLocks noChangeAspect="1"/>
          </p:cNvPicPr>
          <p:nvPr/>
        </p:nvPicPr>
        <p:blipFill>
          <a:blip r:embed="rId4"/>
          <a:stretch>
            <a:fillRect/>
          </a:stretch>
        </p:blipFill>
        <p:spPr>
          <a:xfrm>
            <a:off x="2268078" y="1426634"/>
            <a:ext cx="5696116" cy="3095473"/>
          </a:xfrm>
          <a:prstGeom prst="rect">
            <a:avLst/>
          </a:prstGeom>
        </p:spPr>
      </p:pic>
    </p:spTree>
    <p:extLst>
      <p:ext uri="{BB962C8B-B14F-4D97-AF65-F5344CB8AC3E}">
        <p14:creationId xmlns:p14="http://schemas.microsoft.com/office/powerpoint/2010/main" val="18259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E1ED-531C-692F-B4BA-502DC01E8D41}"/>
              </a:ext>
            </a:extLst>
          </p:cNvPr>
          <p:cNvSpPr>
            <a:spLocks noGrp="1"/>
          </p:cNvSpPr>
          <p:nvPr>
            <p:ph type="title"/>
          </p:nvPr>
        </p:nvSpPr>
        <p:spPr/>
        <p:txBody>
          <a:bodyPr/>
          <a:lstStyle/>
          <a:p>
            <a:r>
              <a:rPr lang="en-GB" dirty="0"/>
              <a:t>Resources to guide and support your research</a:t>
            </a:r>
          </a:p>
        </p:txBody>
      </p:sp>
      <p:sp>
        <p:nvSpPr>
          <p:cNvPr id="3" name="Text Placeholder 2">
            <a:extLst>
              <a:ext uri="{FF2B5EF4-FFF2-40B4-BE49-F238E27FC236}">
                <a16:creationId xmlns:a16="http://schemas.microsoft.com/office/drawing/2014/main" id="{48A655B8-74CC-5B93-EFAC-63F88433C7CA}"/>
              </a:ext>
            </a:extLst>
          </p:cNvPr>
          <p:cNvSpPr>
            <a:spLocks noGrp="1"/>
          </p:cNvSpPr>
          <p:nvPr>
            <p:ph type="body" sz="quarter" idx="10"/>
          </p:nvPr>
        </p:nvSpPr>
        <p:spPr>
          <a:xfrm>
            <a:off x="540001" y="857637"/>
            <a:ext cx="8070600" cy="2998083"/>
          </a:xfrm>
        </p:spPr>
        <p:txBody>
          <a:bodyPr/>
          <a:lstStyle/>
          <a:p>
            <a:r>
              <a:rPr lang="en-GB" sz="1100" dirty="0">
                <a:solidFill>
                  <a:schemeClr val="accent2"/>
                </a:solidFill>
              </a:rPr>
              <a:t>Standards:</a:t>
            </a:r>
          </a:p>
          <a:p>
            <a:pPr marL="171450" indent="-171450">
              <a:buFont typeface="Arial" panose="020B0604020202020204" pitchFamily="34" charset="0"/>
              <a:buChar char="•"/>
            </a:pPr>
            <a:r>
              <a:rPr lang="en-GB" sz="1100" dirty="0"/>
              <a:t>ISSCR Standards for Stem Cell Research (</a:t>
            </a:r>
            <a:r>
              <a:rPr lang="en-GB" sz="1100" dirty="0">
                <a:hlinkClick r:id="rId2"/>
              </a:rPr>
              <a:t>https://www.isscr.org/basic-research-standards</a:t>
            </a:r>
            <a:r>
              <a:rPr lang="en-GB" sz="1100" dirty="0"/>
              <a:t>)</a:t>
            </a:r>
          </a:p>
          <a:p>
            <a:pPr marL="171450" indent="-171450">
              <a:buFont typeface="Arial" panose="020B0604020202020204" pitchFamily="34" charset="0"/>
              <a:buChar char="•"/>
            </a:pPr>
            <a:r>
              <a:rPr lang="en-GB" sz="1100" dirty="0"/>
              <a:t>EBiSC guidance publications (PMID: 34380020, PMID: 32252012)</a:t>
            </a:r>
          </a:p>
          <a:p>
            <a:pPr marL="171450" indent="-171450">
              <a:buFont typeface="Arial" panose="020B0604020202020204" pitchFamily="34" charset="0"/>
              <a:buChar char="•"/>
            </a:pPr>
            <a:endParaRPr lang="en-GB" sz="1100" dirty="0"/>
          </a:p>
          <a:p>
            <a:r>
              <a:rPr lang="en-GB" sz="1100" dirty="0">
                <a:solidFill>
                  <a:schemeClr val="accent2"/>
                </a:solidFill>
              </a:rPr>
              <a:t>Data management:</a:t>
            </a:r>
          </a:p>
          <a:p>
            <a:pPr marL="171450" indent="-171450">
              <a:buFont typeface="Arial" panose="020B0604020202020204" pitchFamily="34" charset="0"/>
              <a:buChar char="•"/>
            </a:pPr>
            <a:r>
              <a:rPr lang="en-GB" sz="1100" dirty="0"/>
              <a:t>Human pluripotent stem cell registry (</a:t>
            </a:r>
            <a:r>
              <a:rPr lang="en-GB" sz="1100" dirty="0">
                <a:hlinkClick r:id="rId3"/>
              </a:rPr>
              <a:t>https://hpscreg.eu/</a:t>
            </a:r>
            <a:r>
              <a:rPr lang="en-GB" sz="1100" dirty="0"/>
              <a:t>) </a:t>
            </a:r>
          </a:p>
          <a:p>
            <a:pPr marL="171450" indent="-171450">
              <a:buFont typeface="Arial" panose="020B0604020202020204" pitchFamily="34" charset="0"/>
              <a:buChar char="•"/>
            </a:pPr>
            <a:r>
              <a:rPr lang="en-GB" sz="1100" dirty="0"/>
              <a:t>European Genome-Phenome Archive (</a:t>
            </a:r>
            <a:r>
              <a:rPr lang="en-GB" sz="1100" dirty="0">
                <a:hlinkClick r:id="rId4"/>
              </a:rPr>
              <a:t>https://ega-archive.org/</a:t>
            </a:r>
            <a:r>
              <a:rPr lang="en-GB" sz="1100" dirty="0"/>
              <a:t>)</a:t>
            </a:r>
          </a:p>
          <a:p>
            <a:pPr marL="171450" indent="-171450">
              <a:buFont typeface="Arial" panose="020B0604020202020204" pitchFamily="34" charset="0"/>
              <a:buChar char="•"/>
            </a:pPr>
            <a:r>
              <a:rPr lang="en-GB" sz="1100" dirty="0"/>
              <a:t>DPUK (</a:t>
            </a:r>
            <a:r>
              <a:rPr lang="en-GB" sz="1100" dirty="0">
                <a:hlinkClick r:id="rId5"/>
              </a:rPr>
              <a:t>https://www.dementiasplatform.uk/</a:t>
            </a:r>
            <a:r>
              <a:rPr lang="en-GB" sz="1100" dirty="0"/>
              <a:t>)</a:t>
            </a:r>
          </a:p>
          <a:p>
            <a:pPr marL="171450" indent="-171450">
              <a:buFont typeface="Arial" panose="020B0604020202020204" pitchFamily="34" charset="0"/>
              <a:buChar char="•"/>
            </a:pPr>
            <a:r>
              <a:rPr lang="en-GB" sz="1100" dirty="0"/>
              <a:t>The ERDERA Virtual Platform (</a:t>
            </a:r>
            <a:r>
              <a:rPr lang="en-GB" sz="1100" dirty="0">
                <a:hlinkClick r:id="rId6"/>
              </a:rPr>
              <a:t>https://vp.erdera.org/discovery</a:t>
            </a:r>
            <a:r>
              <a:rPr lang="en-GB" sz="1100" dirty="0"/>
              <a:t>)</a:t>
            </a:r>
          </a:p>
          <a:p>
            <a:pPr marL="171450" indent="-171450">
              <a:buFont typeface="Arial" panose="020B0604020202020204" pitchFamily="34" charset="0"/>
              <a:buChar char="•"/>
            </a:pPr>
            <a:r>
              <a:rPr lang="en-GB" sz="1100" dirty="0" err="1"/>
              <a:t>FAIRplus</a:t>
            </a:r>
            <a:r>
              <a:rPr lang="en-GB" sz="1100" dirty="0"/>
              <a:t> ‘recipes’ and resources to </a:t>
            </a:r>
            <a:r>
              <a:rPr lang="en-GB" sz="1100" dirty="0" err="1"/>
              <a:t>FAIRify</a:t>
            </a:r>
            <a:r>
              <a:rPr lang="en-GB" sz="1100" dirty="0"/>
              <a:t> your data (</a:t>
            </a:r>
            <a:r>
              <a:rPr lang="en-GB" sz="1100" dirty="0">
                <a:hlinkClick r:id="rId7"/>
              </a:rPr>
              <a:t>https://fairplus-project.eu/resources/</a:t>
            </a:r>
            <a:r>
              <a:rPr lang="en-GB" sz="1100" dirty="0"/>
              <a:t>)</a:t>
            </a:r>
          </a:p>
          <a:p>
            <a:endParaRPr lang="en-GB" sz="1100" dirty="0">
              <a:solidFill>
                <a:schemeClr val="accent2"/>
              </a:solidFill>
            </a:endParaRPr>
          </a:p>
          <a:p>
            <a:r>
              <a:rPr lang="en-GB" sz="1100" dirty="0">
                <a:solidFill>
                  <a:schemeClr val="accent2"/>
                </a:solidFill>
              </a:rPr>
              <a:t>Need a biobank too share your iPSCs? </a:t>
            </a:r>
          </a:p>
          <a:p>
            <a:pPr marL="171450" indent="-171450">
              <a:buFont typeface="Arial" panose="020B0604020202020204" pitchFamily="34" charset="0"/>
              <a:buChar char="•"/>
            </a:pPr>
            <a:r>
              <a:rPr lang="en-GB" sz="1100" dirty="0"/>
              <a:t>EBiSC (</a:t>
            </a:r>
            <a:r>
              <a:rPr lang="en-GB" sz="1100" dirty="0">
                <a:hlinkClick r:id="rId8"/>
              </a:rPr>
              <a:t>www.EBiSC.org</a:t>
            </a:r>
            <a:r>
              <a:rPr lang="en-GB" sz="1100" dirty="0"/>
              <a:t>) </a:t>
            </a:r>
          </a:p>
          <a:p>
            <a:pPr marL="171450" indent="-171450">
              <a:buFont typeface="Arial" panose="020B0604020202020204" pitchFamily="34" charset="0"/>
              <a:buChar char="•"/>
            </a:pPr>
            <a:r>
              <a:rPr lang="en-GB" sz="1100" dirty="0"/>
              <a:t>BBMRI-ERIC (</a:t>
            </a:r>
            <a:r>
              <a:rPr lang="en-GB" sz="1100" dirty="0">
                <a:hlinkClick r:id="rId9"/>
              </a:rPr>
              <a:t>https://www.bbmri-eric.eu/</a:t>
            </a:r>
            <a:r>
              <a:rPr lang="en-GB" sz="1100" dirty="0"/>
              <a:t>)</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endParaRPr lang="en-GB" sz="1100" dirty="0"/>
          </a:p>
          <a:p>
            <a:endParaRPr lang="en-GB" sz="1100" dirty="0"/>
          </a:p>
        </p:txBody>
      </p:sp>
      <p:sp>
        <p:nvSpPr>
          <p:cNvPr id="5" name="Slide Number Placeholder 4">
            <a:extLst>
              <a:ext uri="{FF2B5EF4-FFF2-40B4-BE49-F238E27FC236}">
                <a16:creationId xmlns:a16="http://schemas.microsoft.com/office/drawing/2014/main" id="{85C1939A-816A-1238-6C44-42E71A0E8FD0}"/>
              </a:ext>
            </a:extLst>
          </p:cNvPr>
          <p:cNvSpPr>
            <a:spLocks noGrp="1"/>
          </p:cNvSpPr>
          <p:nvPr>
            <p:ph type="sldNum" sz="quarter" idx="13"/>
          </p:nvPr>
        </p:nvSpPr>
        <p:spPr/>
        <p:txBody>
          <a:bodyPr/>
          <a:lstStyle/>
          <a:p>
            <a:fld id="{33DC2AB1-3121-DC42-81EB-8FDD8A73E93A}" type="slidenum">
              <a:rPr lang="en-GB" smtClean="0"/>
              <a:pPr/>
              <a:t>32</a:t>
            </a:fld>
            <a:endParaRPr lang="en-GB"/>
          </a:p>
        </p:txBody>
      </p:sp>
    </p:spTree>
    <p:extLst>
      <p:ext uri="{BB962C8B-B14F-4D97-AF65-F5344CB8AC3E}">
        <p14:creationId xmlns:p14="http://schemas.microsoft.com/office/powerpoint/2010/main" val="532022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A00F-EAAC-56D5-6214-ACF574C541E3}"/>
              </a:ext>
            </a:extLst>
          </p:cNvPr>
          <p:cNvSpPr>
            <a:spLocks noGrp="1"/>
          </p:cNvSpPr>
          <p:nvPr>
            <p:ph type="title"/>
          </p:nvPr>
        </p:nvSpPr>
        <p:spPr/>
        <p:txBody>
          <a:bodyPr/>
          <a:lstStyle/>
          <a:p>
            <a:r>
              <a:rPr lang="en-GB" dirty="0"/>
              <a:t>A lack of genetic diversity in stem cell modelling </a:t>
            </a:r>
          </a:p>
        </p:txBody>
      </p:sp>
      <p:sp>
        <p:nvSpPr>
          <p:cNvPr id="3" name="Text Placeholder 2">
            <a:extLst>
              <a:ext uri="{FF2B5EF4-FFF2-40B4-BE49-F238E27FC236}">
                <a16:creationId xmlns:a16="http://schemas.microsoft.com/office/drawing/2014/main" id="{D01EEF62-6164-FBA1-421D-8A5B2018A512}"/>
              </a:ext>
            </a:extLst>
          </p:cNvPr>
          <p:cNvSpPr>
            <a:spLocks noGrp="1"/>
          </p:cNvSpPr>
          <p:nvPr>
            <p:ph type="body" sz="quarter" idx="10"/>
          </p:nvPr>
        </p:nvSpPr>
        <p:spPr>
          <a:xfrm>
            <a:off x="1151261" y="3381216"/>
            <a:ext cx="6940549" cy="369332"/>
          </a:xfrm>
        </p:spPr>
        <p:txBody>
          <a:bodyPr/>
          <a:lstStyle/>
          <a:p>
            <a:pPr algn="ctr"/>
            <a:r>
              <a:rPr lang="en-GB" dirty="0"/>
              <a:t>Ghosh, S., Nehme, R. &amp; Barrett, L.E. Greater genetic diversity is needed in human pluripotent stem cell models. </a:t>
            </a:r>
            <a:r>
              <a:rPr lang="en-GB" i="1" dirty="0"/>
              <a:t>Nat Commun</a:t>
            </a:r>
            <a:r>
              <a:rPr lang="en-GB" dirty="0"/>
              <a:t> </a:t>
            </a:r>
            <a:r>
              <a:rPr lang="en-GB" b="1" dirty="0"/>
              <a:t>13</a:t>
            </a:r>
            <a:r>
              <a:rPr lang="en-GB" dirty="0"/>
              <a:t>, 7301 (2022). https://doi.org/10.1038/s41467-022-34940-z</a:t>
            </a:r>
          </a:p>
        </p:txBody>
      </p:sp>
      <p:sp>
        <p:nvSpPr>
          <p:cNvPr id="5" name="Slide Number Placeholder 4">
            <a:extLst>
              <a:ext uri="{FF2B5EF4-FFF2-40B4-BE49-F238E27FC236}">
                <a16:creationId xmlns:a16="http://schemas.microsoft.com/office/drawing/2014/main" id="{A110CCC2-E07E-4197-EEDF-F76DC92C8BEA}"/>
              </a:ext>
            </a:extLst>
          </p:cNvPr>
          <p:cNvSpPr>
            <a:spLocks noGrp="1"/>
          </p:cNvSpPr>
          <p:nvPr>
            <p:ph type="sldNum" sz="quarter" idx="13"/>
          </p:nvPr>
        </p:nvSpPr>
        <p:spPr/>
        <p:txBody>
          <a:bodyPr/>
          <a:lstStyle/>
          <a:p>
            <a:fld id="{33DC2AB1-3121-DC42-81EB-8FDD8A73E93A}" type="slidenum">
              <a:rPr lang="en-GB" smtClean="0"/>
              <a:pPr/>
              <a:t>33</a:t>
            </a:fld>
            <a:endParaRPr lang="en-GB"/>
          </a:p>
        </p:txBody>
      </p:sp>
      <p:pic>
        <p:nvPicPr>
          <p:cNvPr id="7" name="Picture 6" descr="A pie chart with numbers and text&#10;&#10;AI-generated content may be incorrect.">
            <a:extLst>
              <a:ext uri="{FF2B5EF4-FFF2-40B4-BE49-F238E27FC236}">
                <a16:creationId xmlns:a16="http://schemas.microsoft.com/office/drawing/2014/main" id="{E42959A8-AFFA-C129-B2FD-5770570AA882}"/>
              </a:ext>
            </a:extLst>
          </p:cNvPr>
          <p:cNvPicPr>
            <a:picLocks noChangeAspect="1"/>
          </p:cNvPicPr>
          <p:nvPr/>
        </p:nvPicPr>
        <p:blipFill>
          <a:blip r:embed="rId3"/>
          <a:stretch>
            <a:fillRect/>
          </a:stretch>
        </p:blipFill>
        <p:spPr>
          <a:xfrm>
            <a:off x="1056261" y="1253279"/>
            <a:ext cx="3473629" cy="1930499"/>
          </a:xfrm>
          <a:prstGeom prst="rect">
            <a:avLst/>
          </a:prstGeom>
        </p:spPr>
      </p:pic>
      <p:pic>
        <p:nvPicPr>
          <p:cNvPr id="9" name="Picture 8" descr="A diagram of a bar chart&#10;&#10;AI-generated content may be incorrect.">
            <a:extLst>
              <a:ext uri="{FF2B5EF4-FFF2-40B4-BE49-F238E27FC236}">
                <a16:creationId xmlns:a16="http://schemas.microsoft.com/office/drawing/2014/main" id="{ABBF390D-0131-2FA3-0160-7832C2F63C52}"/>
              </a:ext>
            </a:extLst>
          </p:cNvPr>
          <p:cNvPicPr>
            <a:picLocks noChangeAspect="1"/>
          </p:cNvPicPr>
          <p:nvPr/>
        </p:nvPicPr>
        <p:blipFill>
          <a:blip r:embed="rId4"/>
          <a:stretch>
            <a:fillRect/>
          </a:stretch>
        </p:blipFill>
        <p:spPr>
          <a:xfrm>
            <a:off x="4732660" y="1161658"/>
            <a:ext cx="3134990" cy="2063836"/>
          </a:xfrm>
          <a:prstGeom prst="rect">
            <a:avLst/>
          </a:prstGeom>
        </p:spPr>
      </p:pic>
    </p:spTree>
    <p:extLst>
      <p:ext uri="{BB962C8B-B14F-4D97-AF65-F5344CB8AC3E}">
        <p14:creationId xmlns:p14="http://schemas.microsoft.com/office/powerpoint/2010/main" val="344098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5127-4CC5-EDB9-F3A0-67E79C3DEBB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439E79F-AE7E-4B14-1F66-8CA53FA3F0CB}"/>
              </a:ext>
            </a:extLst>
          </p:cNvPr>
          <p:cNvSpPr>
            <a:spLocks noGrp="1"/>
          </p:cNvSpPr>
          <p:nvPr>
            <p:ph type="title"/>
          </p:nvPr>
        </p:nvSpPr>
        <p:spPr/>
        <p:txBody>
          <a:bodyPr/>
          <a:lstStyle/>
          <a:p>
            <a:r>
              <a:rPr lang="en-GB" dirty="0"/>
              <a:t>So you’ve made rare disease iPSCs….</a:t>
            </a:r>
          </a:p>
        </p:txBody>
      </p:sp>
      <p:sp>
        <p:nvSpPr>
          <p:cNvPr id="5" name="Slide Number Placeholder 4">
            <a:extLst>
              <a:ext uri="{FF2B5EF4-FFF2-40B4-BE49-F238E27FC236}">
                <a16:creationId xmlns:a16="http://schemas.microsoft.com/office/drawing/2014/main" id="{D695B630-940C-D7EA-7EFD-61D12BFA8BFA}"/>
              </a:ext>
            </a:extLst>
          </p:cNvPr>
          <p:cNvSpPr>
            <a:spLocks noGrp="1"/>
          </p:cNvSpPr>
          <p:nvPr>
            <p:ph type="sldNum" sz="quarter" idx="23"/>
          </p:nvPr>
        </p:nvSpPr>
        <p:spPr/>
        <p:txBody>
          <a:bodyPr/>
          <a:lstStyle/>
          <a:p>
            <a:fld id="{33DC2AB1-3121-DC42-81EB-8FDD8A73E93A}" type="slidenum">
              <a:rPr lang="en-GB" smtClean="0"/>
              <a:pPr/>
              <a:t>34</a:t>
            </a:fld>
            <a:endParaRPr lang="en-GB"/>
          </a:p>
        </p:txBody>
      </p:sp>
      <p:pic>
        <p:nvPicPr>
          <p:cNvPr id="7" name="Picture 6">
            <a:extLst>
              <a:ext uri="{FF2B5EF4-FFF2-40B4-BE49-F238E27FC236}">
                <a16:creationId xmlns:a16="http://schemas.microsoft.com/office/drawing/2014/main" id="{DDB0FA0F-C4D7-321B-1FE6-9D1EADD5736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527" y="1691362"/>
            <a:ext cx="595023" cy="1258121"/>
          </a:xfrm>
          <a:prstGeom prst="rect">
            <a:avLst/>
          </a:prstGeom>
        </p:spPr>
      </p:pic>
      <p:pic>
        <p:nvPicPr>
          <p:cNvPr id="17" name="Picture 16">
            <a:extLst>
              <a:ext uri="{FF2B5EF4-FFF2-40B4-BE49-F238E27FC236}">
                <a16:creationId xmlns:a16="http://schemas.microsoft.com/office/drawing/2014/main" id="{5EC43151-3FBC-F347-3F3A-2146F98FE783}"/>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6920" y="1691362"/>
            <a:ext cx="595023" cy="1258121"/>
          </a:xfrm>
          <a:prstGeom prst="rect">
            <a:avLst/>
          </a:prstGeom>
        </p:spPr>
      </p:pic>
      <p:pic>
        <p:nvPicPr>
          <p:cNvPr id="18" name="Picture 17">
            <a:extLst>
              <a:ext uri="{FF2B5EF4-FFF2-40B4-BE49-F238E27FC236}">
                <a16:creationId xmlns:a16="http://schemas.microsoft.com/office/drawing/2014/main" id="{0FF5544F-59EF-40E8-F1D6-AA391574262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3940" y="1691361"/>
            <a:ext cx="595023" cy="1258121"/>
          </a:xfrm>
          <a:prstGeom prst="rect">
            <a:avLst/>
          </a:prstGeom>
        </p:spPr>
      </p:pic>
      <p:pic>
        <p:nvPicPr>
          <p:cNvPr id="20" name="Picture 19"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9589F71F-214E-9E67-B0ED-ABE6251CD64C}"/>
              </a:ext>
            </a:extLst>
          </p:cNvPr>
          <p:cNvPicPr>
            <a:picLocks noChangeAspect="1"/>
          </p:cNvPicPr>
          <p:nvPr/>
        </p:nvPicPr>
        <p:blipFill>
          <a:blip r:embed="rId3"/>
          <a:stretch>
            <a:fillRect/>
          </a:stretch>
        </p:blipFill>
        <p:spPr>
          <a:xfrm>
            <a:off x="2547320" y="1886050"/>
            <a:ext cx="1025072" cy="997778"/>
          </a:xfrm>
          <a:prstGeom prst="rect">
            <a:avLst/>
          </a:prstGeom>
        </p:spPr>
      </p:pic>
      <p:pic>
        <p:nvPicPr>
          <p:cNvPr id="22" name="Picture 21" descr="A diagram of skin structure&#10;&#10;AI-generated content may be incorrect.">
            <a:extLst>
              <a:ext uri="{FF2B5EF4-FFF2-40B4-BE49-F238E27FC236}">
                <a16:creationId xmlns:a16="http://schemas.microsoft.com/office/drawing/2014/main" id="{0408132A-C341-7EEA-AC43-FC45726E3537}"/>
              </a:ext>
            </a:extLst>
          </p:cNvPr>
          <p:cNvPicPr>
            <a:picLocks noChangeAspect="1"/>
          </p:cNvPicPr>
          <p:nvPr/>
        </p:nvPicPr>
        <p:blipFill>
          <a:blip r:embed="rId4"/>
          <a:stretch>
            <a:fillRect/>
          </a:stretch>
        </p:blipFill>
        <p:spPr>
          <a:xfrm>
            <a:off x="3529733" y="1755878"/>
            <a:ext cx="920573" cy="1129085"/>
          </a:xfrm>
          <a:prstGeom prst="rect">
            <a:avLst/>
          </a:prstGeom>
        </p:spPr>
      </p:pic>
      <p:pic>
        <p:nvPicPr>
          <p:cNvPr id="24" name="Picture 23" descr="A pink petri dish with pink liquid and small yellow objects&#10;&#10;AI-generated content may be incorrect.">
            <a:extLst>
              <a:ext uri="{FF2B5EF4-FFF2-40B4-BE49-F238E27FC236}">
                <a16:creationId xmlns:a16="http://schemas.microsoft.com/office/drawing/2014/main" id="{72331604-BBA6-103F-79B6-7612BEF0F146}"/>
              </a:ext>
            </a:extLst>
          </p:cNvPr>
          <p:cNvPicPr>
            <a:picLocks noChangeAspect="1"/>
          </p:cNvPicPr>
          <p:nvPr/>
        </p:nvPicPr>
        <p:blipFill>
          <a:blip r:embed="rId5"/>
          <a:stretch>
            <a:fillRect/>
          </a:stretch>
        </p:blipFill>
        <p:spPr>
          <a:xfrm>
            <a:off x="4062559" y="1371887"/>
            <a:ext cx="3260404" cy="2282283"/>
          </a:xfrm>
          <a:prstGeom prst="rect">
            <a:avLst/>
          </a:prstGeom>
        </p:spPr>
      </p:pic>
      <p:pic>
        <p:nvPicPr>
          <p:cNvPr id="26" name="Picture 25" descr="A group of people in white coats&#10;&#10;AI-generated content may be incorrect.">
            <a:extLst>
              <a:ext uri="{FF2B5EF4-FFF2-40B4-BE49-F238E27FC236}">
                <a16:creationId xmlns:a16="http://schemas.microsoft.com/office/drawing/2014/main" id="{BC1F23E7-8E4B-5DC6-39C4-3D705E9CF641}"/>
              </a:ext>
            </a:extLst>
          </p:cNvPr>
          <p:cNvPicPr>
            <a:picLocks noChangeAspect="1"/>
          </p:cNvPicPr>
          <p:nvPr/>
        </p:nvPicPr>
        <p:blipFill>
          <a:blip r:embed="rId6"/>
          <a:stretch>
            <a:fillRect/>
          </a:stretch>
        </p:blipFill>
        <p:spPr>
          <a:xfrm>
            <a:off x="6813406" y="762991"/>
            <a:ext cx="1732201" cy="2257862"/>
          </a:xfrm>
          <a:prstGeom prst="rect">
            <a:avLst/>
          </a:prstGeom>
        </p:spPr>
      </p:pic>
      <p:sp>
        <p:nvSpPr>
          <p:cNvPr id="28" name="Text Placeholder 27">
            <a:extLst>
              <a:ext uri="{FF2B5EF4-FFF2-40B4-BE49-F238E27FC236}">
                <a16:creationId xmlns:a16="http://schemas.microsoft.com/office/drawing/2014/main" id="{A409F4EA-AD40-63B7-4F2C-9D70EEA80CF6}"/>
              </a:ext>
            </a:extLst>
          </p:cNvPr>
          <p:cNvSpPr>
            <a:spLocks noGrp="1"/>
          </p:cNvSpPr>
          <p:nvPr>
            <p:ph type="body" sz="quarter" idx="12"/>
          </p:nvPr>
        </p:nvSpPr>
        <p:spPr/>
        <p:txBody>
          <a:bodyPr/>
          <a:lstStyle/>
          <a:p>
            <a:r>
              <a:rPr lang="en-GB" dirty="0"/>
              <a:t>What will you do with them now?</a:t>
            </a:r>
          </a:p>
        </p:txBody>
      </p:sp>
      <p:sp>
        <p:nvSpPr>
          <p:cNvPr id="10" name="Text Placeholder 9">
            <a:extLst>
              <a:ext uri="{FF2B5EF4-FFF2-40B4-BE49-F238E27FC236}">
                <a16:creationId xmlns:a16="http://schemas.microsoft.com/office/drawing/2014/main" id="{C98D87B6-EC52-25D6-895D-A446573BB1D2}"/>
              </a:ext>
            </a:extLst>
          </p:cNvPr>
          <p:cNvSpPr>
            <a:spLocks noGrp="1"/>
          </p:cNvSpPr>
          <p:nvPr>
            <p:ph type="body" sz="quarter" idx="19"/>
          </p:nvPr>
        </p:nvSpPr>
        <p:spPr/>
        <p:txBody>
          <a:bodyPr/>
          <a:lstStyle/>
          <a:p>
            <a:endParaRPr lang="en-GB"/>
          </a:p>
        </p:txBody>
      </p:sp>
      <p:sp>
        <p:nvSpPr>
          <p:cNvPr id="12" name="Text Placeholder 11">
            <a:extLst>
              <a:ext uri="{FF2B5EF4-FFF2-40B4-BE49-F238E27FC236}">
                <a16:creationId xmlns:a16="http://schemas.microsoft.com/office/drawing/2014/main" id="{400A447A-BCC9-EE9E-0967-B5655F381084}"/>
              </a:ext>
            </a:extLst>
          </p:cNvPr>
          <p:cNvSpPr>
            <a:spLocks noGrp="1"/>
          </p:cNvSpPr>
          <p:nvPr>
            <p:ph type="body" sz="quarter" idx="20"/>
          </p:nvPr>
        </p:nvSpPr>
        <p:spPr/>
        <p:txBody>
          <a:bodyPr/>
          <a:lstStyle/>
          <a:p>
            <a:endParaRPr lang="en-GB"/>
          </a:p>
        </p:txBody>
      </p:sp>
      <p:sp>
        <p:nvSpPr>
          <p:cNvPr id="21" name="Text Placeholder 20">
            <a:extLst>
              <a:ext uri="{FF2B5EF4-FFF2-40B4-BE49-F238E27FC236}">
                <a16:creationId xmlns:a16="http://schemas.microsoft.com/office/drawing/2014/main" id="{10650729-E0EA-B134-4476-469279B1A734}"/>
              </a:ext>
            </a:extLst>
          </p:cNvPr>
          <p:cNvSpPr>
            <a:spLocks noGrp="1"/>
          </p:cNvSpPr>
          <p:nvPr>
            <p:ph type="body" sz="quarter" idx="21"/>
          </p:nvPr>
        </p:nvSpPr>
        <p:spPr/>
        <p:txBody>
          <a:bodyPr/>
          <a:lstStyle/>
          <a:p>
            <a:endParaRPr lang="en-GB"/>
          </a:p>
        </p:txBody>
      </p:sp>
      <p:sp>
        <p:nvSpPr>
          <p:cNvPr id="25" name="Text Placeholder 24">
            <a:extLst>
              <a:ext uri="{FF2B5EF4-FFF2-40B4-BE49-F238E27FC236}">
                <a16:creationId xmlns:a16="http://schemas.microsoft.com/office/drawing/2014/main" id="{70347ED3-F8B2-42E7-AFBA-C6FEDD430F60}"/>
              </a:ext>
            </a:extLst>
          </p:cNvPr>
          <p:cNvSpPr>
            <a:spLocks noGrp="1"/>
          </p:cNvSpPr>
          <p:nvPr>
            <p:ph type="body" sz="quarter" idx="22"/>
          </p:nvPr>
        </p:nvSpPr>
        <p:spPr/>
        <p:txBody>
          <a:bodyPr/>
          <a:lstStyle/>
          <a:p>
            <a:endParaRPr lang="en-GB"/>
          </a:p>
        </p:txBody>
      </p:sp>
      <p:cxnSp>
        <p:nvCxnSpPr>
          <p:cNvPr id="27" name="Straight Arrow Connector 26">
            <a:extLst>
              <a:ext uri="{FF2B5EF4-FFF2-40B4-BE49-F238E27FC236}">
                <a16:creationId xmlns:a16="http://schemas.microsoft.com/office/drawing/2014/main" id="{C86BD308-3B72-49BD-03E2-6EC5CB91B74A}"/>
              </a:ext>
            </a:extLst>
          </p:cNvPr>
          <p:cNvCxnSpPr>
            <a:cxnSpLocks/>
          </p:cNvCxnSpPr>
          <p:nvPr/>
        </p:nvCxnSpPr>
        <p:spPr>
          <a:xfrm>
            <a:off x="2077568" y="26634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D0AA34A-5A0E-93D9-7DB9-4CC7C8D15B0F}"/>
              </a:ext>
            </a:extLst>
          </p:cNvPr>
          <p:cNvCxnSpPr>
            <a:cxnSpLocks/>
          </p:cNvCxnSpPr>
          <p:nvPr/>
        </p:nvCxnSpPr>
        <p:spPr>
          <a:xfrm>
            <a:off x="4428330" y="26634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4CC0F54F-6962-48B1-71D7-0348808FDA10}"/>
              </a:ext>
            </a:extLst>
          </p:cNvPr>
          <p:cNvCxnSpPr>
            <a:cxnSpLocks/>
          </p:cNvCxnSpPr>
          <p:nvPr/>
        </p:nvCxnSpPr>
        <p:spPr>
          <a:xfrm flipV="1">
            <a:off x="6441743" y="2651941"/>
            <a:ext cx="508909" cy="115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5779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F790-C2D6-FF9F-6060-DAB8F4669F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3F62D36-7BA3-3DD0-5836-A50F59E684D0}"/>
              </a:ext>
            </a:extLst>
          </p:cNvPr>
          <p:cNvSpPr>
            <a:spLocks noGrp="1"/>
          </p:cNvSpPr>
          <p:nvPr>
            <p:ph type="title"/>
          </p:nvPr>
        </p:nvSpPr>
        <p:spPr/>
        <p:txBody>
          <a:bodyPr/>
          <a:lstStyle/>
          <a:p>
            <a:r>
              <a:rPr lang="en-GB" dirty="0"/>
              <a:t>So you’ve made rare disease iPSCs….</a:t>
            </a:r>
          </a:p>
        </p:txBody>
      </p:sp>
      <p:sp>
        <p:nvSpPr>
          <p:cNvPr id="5" name="Slide Number Placeholder 4">
            <a:extLst>
              <a:ext uri="{FF2B5EF4-FFF2-40B4-BE49-F238E27FC236}">
                <a16:creationId xmlns:a16="http://schemas.microsoft.com/office/drawing/2014/main" id="{DF0AE2E1-E9B3-059D-FEAB-08D9C9F60706}"/>
              </a:ext>
            </a:extLst>
          </p:cNvPr>
          <p:cNvSpPr>
            <a:spLocks noGrp="1"/>
          </p:cNvSpPr>
          <p:nvPr>
            <p:ph type="sldNum" sz="quarter" idx="23"/>
          </p:nvPr>
        </p:nvSpPr>
        <p:spPr/>
        <p:txBody>
          <a:bodyPr/>
          <a:lstStyle/>
          <a:p>
            <a:fld id="{33DC2AB1-3121-DC42-81EB-8FDD8A73E93A}" type="slidenum">
              <a:rPr lang="en-GB" smtClean="0"/>
              <a:pPr/>
              <a:t>35</a:t>
            </a:fld>
            <a:endParaRPr lang="en-GB"/>
          </a:p>
        </p:txBody>
      </p:sp>
      <p:pic>
        <p:nvPicPr>
          <p:cNvPr id="24" name="Picture 23" descr="A pink petri dish with pink liquid and small yellow objects&#10;&#10;AI-generated content may be incorrect.">
            <a:extLst>
              <a:ext uri="{FF2B5EF4-FFF2-40B4-BE49-F238E27FC236}">
                <a16:creationId xmlns:a16="http://schemas.microsoft.com/office/drawing/2014/main" id="{41E8DFCA-C9E8-2509-89C3-AC02B7DC7707}"/>
              </a:ext>
            </a:extLst>
          </p:cNvPr>
          <p:cNvPicPr>
            <a:picLocks noChangeAspect="1"/>
          </p:cNvPicPr>
          <p:nvPr/>
        </p:nvPicPr>
        <p:blipFill>
          <a:blip r:embed="rId2"/>
          <a:srcRect l="24726" t="16224" r="25050" b="30516"/>
          <a:stretch>
            <a:fillRect/>
          </a:stretch>
        </p:blipFill>
        <p:spPr>
          <a:xfrm>
            <a:off x="413656" y="1322198"/>
            <a:ext cx="3393489" cy="2519012"/>
          </a:xfrm>
          <a:prstGeom prst="rect">
            <a:avLst/>
          </a:prstGeom>
        </p:spPr>
      </p:pic>
      <p:sp>
        <p:nvSpPr>
          <p:cNvPr id="28" name="Text Placeholder 27">
            <a:extLst>
              <a:ext uri="{FF2B5EF4-FFF2-40B4-BE49-F238E27FC236}">
                <a16:creationId xmlns:a16="http://schemas.microsoft.com/office/drawing/2014/main" id="{545F09DB-13AB-E00D-1DB3-A82F44C2A5A7}"/>
              </a:ext>
            </a:extLst>
          </p:cNvPr>
          <p:cNvSpPr>
            <a:spLocks noGrp="1"/>
          </p:cNvSpPr>
          <p:nvPr>
            <p:ph type="body" sz="quarter" idx="12"/>
          </p:nvPr>
        </p:nvSpPr>
        <p:spPr/>
        <p:txBody>
          <a:bodyPr/>
          <a:lstStyle/>
          <a:p>
            <a:r>
              <a:rPr lang="en-GB" dirty="0"/>
              <a:t>What will you do with them now?</a:t>
            </a:r>
          </a:p>
        </p:txBody>
      </p:sp>
      <p:sp>
        <p:nvSpPr>
          <p:cNvPr id="3" name="Text Placeholder 2">
            <a:extLst>
              <a:ext uri="{FF2B5EF4-FFF2-40B4-BE49-F238E27FC236}">
                <a16:creationId xmlns:a16="http://schemas.microsoft.com/office/drawing/2014/main" id="{5CC4F0CA-C615-AF0D-B354-B1CF5B3F4FEF}"/>
              </a:ext>
            </a:extLst>
          </p:cNvPr>
          <p:cNvSpPr txBox="1">
            <a:spLocks/>
          </p:cNvSpPr>
          <p:nvPr/>
        </p:nvSpPr>
        <p:spPr>
          <a:xfrm>
            <a:off x="4486360" y="1493110"/>
            <a:ext cx="4416627" cy="2786791"/>
          </a:xfrm>
          <a:prstGeom prst="rect">
            <a:avLst/>
          </a:prstGeom>
        </p:spPr>
        <p:txBody>
          <a:bodyPr/>
          <a:lst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b="1" dirty="0">
                <a:solidFill>
                  <a:schemeClr val="accent2"/>
                </a:solidFill>
              </a:rPr>
              <a:t>5 years after your current project ends….</a:t>
            </a:r>
          </a:p>
          <a:p>
            <a:pPr>
              <a:lnSpc>
                <a:spcPct val="150000"/>
              </a:lnSpc>
            </a:pPr>
            <a:r>
              <a:rPr lang="en-GB" sz="1400" dirty="0"/>
              <a:t>Where will the iPSCs be stored?</a:t>
            </a:r>
          </a:p>
          <a:p>
            <a:pPr>
              <a:lnSpc>
                <a:spcPct val="150000"/>
              </a:lnSpc>
            </a:pPr>
            <a:r>
              <a:rPr lang="en-GB" sz="1400" dirty="0"/>
              <a:t>How will the </a:t>
            </a:r>
            <a:r>
              <a:rPr lang="en-GB" sz="1400" b="1" u="sng" dirty="0"/>
              <a:t>cells</a:t>
            </a:r>
            <a:r>
              <a:rPr lang="en-GB" sz="1400" dirty="0"/>
              <a:t> be shared? </a:t>
            </a:r>
          </a:p>
          <a:p>
            <a:pPr>
              <a:lnSpc>
                <a:spcPct val="150000"/>
              </a:lnSpc>
            </a:pPr>
            <a:r>
              <a:rPr lang="en-GB" sz="1400" dirty="0"/>
              <a:t>How will the </a:t>
            </a:r>
            <a:r>
              <a:rPr lang="en-GB" sz="1400" b="1" u="sng" dirty="0"/>
              <a:t>data</a:t>
            </a:r>
            <a:r>
              <a:rPr lang="en-GB" sz="1400" dirty="0"/>
              <a:t> be shared?</a:t>
            </a:r>
          </a:p>
          <a:p>
            <a:pPr>
              <a:lnSpc>
                <a:spcPct val="150000"/>
              </a:lnSpc>
            </a:pPr>
            <a:r>
              <a:rPr lang="en-GB" sz="1400" dirty="0"/>
              <a:t>How will they be </a:t>
            </a:r>
            <a:r>
              <a:rPr lang="en-GB" sz="1400" b="1" u="sng" dirty="0"/>
              <a:t>sustainable</a:t>
            </a:r>
            <a:r>
              <a:rPr lang="en-GB" sz="1400" dirty="0"/>
              <a:t>?</a:t>
            </a:r>
          </a:p>
          <a:p>
            <a:pPr marL="171450" indent="-171450"/>
            <a:endParaRPr lang="en-GB" sz="1400" dirty="0"/>
          </a:p>
          <a:p>
            <a:pPr marL="171450" indent="-171450"/>
            <a:endParaRPr lang="en-GB" sz="1400" dirty="0"/>
          </a:p>
          <a:p>
            <a:endParaRPr lang="en-GB" sz="1400" dirty="0"/>
          </a:p>
          <a:p>
            <a:endParaRPr lang="en-GB" sz="1400" dirty="0"/>
          </a:p>
        </p:txBody>
      </p:sp>
    </p:spTree>
    <p:extLst>
      <p:ext uri="{BB962C8B-B14F-4D97-AF65-F5344CB8AC3E}">
        <p14:creationId xmlns:p14="http://schemas.microsoft.com/office/powerpoint/2010/main" val="390741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BFC1B3-F0C3-35A1-58BB-DFF1DB4F54B5}"/>
              </a:ext>
            </a:extLst>
          </p:cNvPr>
          <p:cNvSpPr>
            <a:spLocks noGrp="1"/>
          </p:cNvSpPr>
          <p:nvPr>
            <p:ph type="title"/>
          </p:nvPr>
        </p:nvSpPr>
        <p:spPr>
          <a:noFill/>
        </p:spPr>
        <p:txBody>
          <a:bodyPr/>
          <a:lstStyle/>
          <a:p>
            <a:r>
              <a:rPr lang="en-GB" dirty="0"/>
              <a:t>Main learnings</a:t>
            </a:r>
          </a:p>
        </p:txBody>
      </p:sp>
      <p:sp>
        <p:nvSpPr>
          <p:cNvPr id="7" name="Text Placeholder 6">
            <a:extLst>
              <a:ext uri="{FF2B5EF4-FFF2-40B4-BE49-F238E27FC236}">
                <a16:creationId xmlns:a16="http://schemas.microsoft.com/office/drawing/2014/main" id="{C590BE50-4054-D28A-8BB3-D1B9C06649CC}"/>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B83FB665-5EAD-59DA-8968-2405322966A7}"/>
              </a:ext>
            </a:extLst>
          </p:cNvPr>
          <p:cNvSpPr>
            <a:spLocks noGrp="1"/>
          </p:cNvSpPr>
          <p:nvPr>
            <p:ph type="body" sz="quarter" idx="15"/>
          </p:nvPr>
        </p:nvSpPr>
        <p:spPr>
          <a:xfrm>
            <a:off x="711153" y="2538688"/>
            <a:ext cx="2155825" cy="1355999"/>
          </a:xfrm>
        </p:spPr>
        <p:txBody>
          <a:bodyPr/>
          <a:lstStyle/>
          <a:p>
            <a:r>
              <a:rPr lang="en-GB" sz="1500" dirty="0"/>
              <a:t>Plan early to keep your options open.</a:t>
            </a:r>
          </a:p>
        </p:txBody>
      </p:sp>
      <p:sp>
        <p:nvSpPr>
          <p:cNvPr id="10" name="Text Placeholder 9">
            <a:extLst>
              <a:ext uri="{FF2B5EF4-FFF2-40B4-BE49-F238E27FC236}">
                <a16:creationId xmlns:a16="http://schemas.microsoft.com/office/drawing/2014/main" id="{B8E718CD-166A-3F71-A210-C817D3C74994}"/>
              </a:ext>
            </a:extLst>
          </p:cNvPr>
          <p:cNvSpPr>
            <a:spLocks noGrp="1"/>
          </p:cNvSpPr>
          <p:nvPr>
            <p:ph type="body" sz="quarter" idx="17"/>
          </p:nvPr>
        </p:nvSpPr>
        <p:spPr>
          <a:xfrm>
            <a:off x="6270721" y="2407521"/>
            <a:ext cx="2155825" cy="1355999"/>
          </a:xfrm>
        </p:spPr>
        <p:txBody>
          <a:bodyPr/>
          <a:lstStyle/>
          <a:p>
            <a:r>
              <a:rPr lang="en-GB" sz="1500" dirty="0"/>
              <a:t>Actively include populational representation and diversity in your cell models.</a:t>
            </a:r>
          </a:p>
        </p:txBody>
      </p:sp>
      <p:sp>
        <p:nvSpPr>
          <p:cNvPr id="11" name="Text Placeholder 10">
            <a:extLst>
              <a:ext uri="{FF2B5EF4-FFF2-40B4-BE49-F238E27FC236}">
                <a16:creationId xmlns:a16="http://schemas.microsoft.com/office/drawing/2014/main" id="{05F8C570-2F19-4B6D-F8F6-B35D2B2C7440}"/>
              </a:ext>
            </a:extLst>
          </p:cNvPr>
          <p:cNvSpPr>
            <a:spLocks noGrp="1"/>
          </p:cNvSpPr>
          <p:nvPr>
            <p:ph type="body" sz="quarter" idx="18"/>
          </p:nvPr>
        </p:nvSpPr>
        <p:spPr/>
        <p:txBody>
          <a:bodyPr/>
          <a:lstStyle/>
          <a:p>
            <a:r>
              <a:rPr lang="en-GB" dirty="0"/>
              <a:t>1</a:t>
            </a:r>
          </a:p>
        </p:txBody>
      </p:sp>
      <p:sp>
        <p:nvSpPr>
          <p:cNvPr id="13" name="Text Placeholder 12">
            <a:extLst>
              <a:ext uri="{FF2B5EF4-FFF2-40B4-BE49-F238E27FC236}">
                <a16:creationId xmlns:a16="http://schemas.microsoft.com/office/drawing/2014/main" id="{98B862CA-49A3-4342-F47D-7841F91994D9}"/>
              </a:ext>
            </a:extLst>
          </p:cNvPr>
          <p:cNvSpPr>
            <a:spLocks noGrp="1"/>
          </p:cNvSpPr>
          <p:nvPr>
            <p:ph type="body" sz="quarter" idx="20"/>
          </p:nvPr>
        </p:nvSpPr>
        <p:spPr/>
        <p:txBody>
          <a:bodyPr/>
          <a:lstStyle/>
          <a:p>
            <a:r>
              <a:rPr lang="en-GB" dirty="0"/>
              <a:t>3</a:t>
            </a:r>
          </a:p>
        </p:txBody>
      </p:sp>
      <p:sp>
        <p:nvSpPr>
          <p:cNvPr id="5" name="Slide Number Placeholder 4">
            <a:extLst>
              <a:ext uri="{FF2B5EF4-FFF2-40B4-BE49-F238E27FC236}">
                <a16:creationId xmlns:a16="http://schemas.microsoft.com/office/drawing/2014/main" id="{144E7755-C155-ED1F-317E-4BBD76A1CED0}"/>
              </a:ext>
            </a:extLst>
          </p:cNvPr>
          <p:cNvSpPr>
            <a:spLocks noGrp="1"/>
          </p:cNvSpPr>
          <p:nvPr>
            <p:ph type="sldNum" sz="quarter" idx="21"/>
          </p:nvPr>
        </p:nvSpPr>
        <p:spPr/>
        <p:txBody>
          <a:bodyPr/>
          <a:lstStyle/>
          <a:p>
            <a:fld id="{33DC2AB1-3121-DC42-81EB-8FDD8A73E93A}" type="slidenum">
              <a:rPr lang="en-GB" smtClean="0"/>
              <a:pPr/>
              <a:t>36</a:t>
            </a:fld>
            <a:endParaRPr lang="en-GB"/>
          </a:p>
        </p:txBody>
      </p:sp>
      <p:sp>
        <p:nvSpPr>
          <p:cNvPr id="2" name="Oval 1">
            <a:extLst>
              <a:ext uri="{FF2B5EF4-FFF2-40B4-BE49-F238E27FC236}">
                <a16:creationId xmlns:a16="http://schemas.microsoft.com/office/drawing/2014/main" id="{743E2140-8ADA-3FAF-8921-553CBDFC1349}"/>
              </a:ext>
            </a:extLst>
          </p:cNvPr>
          <p:cNvSpPr/>
          <p:nvPr/>
        </p:nvSpPr>
        <p:spPr>
          <a:xfrm>
            <a:off x="3318829" y="1593606"/>
            <a:ext cx="2506342" cy="2555981"/>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0890B9AE-4A39-3836-06E7-4B07E9974C35}"/>
              </a:ext>
            </a:extLst>
          </p:cNvPr>
          <p:cNvSpPr>
            <a:spLocks noGrp="1"/>
          </p:cNvSpPr>
          <p:nvPr>
            <p:ph type="body" sz="quarter" idx="19"/>
          </p:nvPr>
        </p:nvSpPr>
        <p:spPr/>
        <p:txBody>
          <a:bodyPr/>
          <a:lstStyle/>
          <a:p>
            <a:r>
              <a:rPr lang="en-GB" dirty="0"/>
              <a:t>2</a:t>
            </a:r>
          </a:p>
        </p:txBody>
      </p:sp>
      <p:sp>
        <p:nvSpPr>
          <p:cNvPr id="9" name="Text Placeholder 8">
            <a:extLst>
              <a:ext uri="{FF2B5EF4-FFF2-40B4-BE49-F238E27FC236}">
                <a16:creationId xmlns:a16="http://schemas.microsoft.com/office/drawing/2014/main" id="{CF1FD1A5-CD28-3727-CC56-66BCDFC91B6C}"/>
              </a:ext>
            </a:extLst>
          </p:cNvPr>
          <p:cNvSpPr>
            <a:spLocks noGrp="1"/>
          </p:cNvSpPr>
          <p:nvPr>
            <p:ph type="body" sz="quarter" idx="16"/>
          </p:nvPr>
        </p:nvSpPr>
        <p:spPr>
          <a:xfrm>
            <a:off x="3494087" y="2407521"/>
            <a:ext cx="2155825" cy="1355999"/>
          </a:xfrm>
        </p:spPr>
        <p:txBody>
          <a:bodyPr/>
          <a:lstStyle/>
          <a:p>
            <a:r>
              <a:rPr lang="en-GB" sz="1500" dirty="0"/>
              <a:t>Make a long term plan for sustainability (Data + Cells).</a:t>
            </a:r>
          </a:p>
        </p:txBody>
      </p:sp>
    </p:spTree>
    <p:extLst>
      <p:ext uri="{BB962C8B-B14F-4D97-AF65-F5344CB8AC3E}">
        <p14:creationId xmlns:p14="http://schemas.microsoft.com/office/powerpoint/2010/main" val="47125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ED59-193D-5C88-1715-2DBA03C58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4C3D2-37F0-E35D-7F9F-F37B163B8692}"/>
              </a:ext>
            </a:extLst>
          </p:cNvPr>
          <p:cNvSpPr>
            <a:spLocks noGrp="1"/>
          </p:cNvSpPr>
          <p:nvPr>
            <p:ph type="title"/>
          </p:nvPr>
        </p:nvSpPr>
        <p:spPr>
          <a:xfrm>
            <a:off x="3415002" y="600396"/>
            <a:ext cx="5357523" cy="2215991"/>
          </a:xfrm>
        </p:spPr>
        <p:txBody>
          <a:bodyPr vert="horz" wrap="square" lIns="0" tIns="0" rIns="0" bIns="0" rtlCol="0" anchor="t" anchorCtr="0">
            <a:spAutoFit/>
          </a:bodyPr>
          <a:lstStyle/>
          <a:p>
            <a:r>
              <a:rPr lang="en-GB" dirty="0">
                <a:hlinkClick r:id="rId3"/>
              </a:rPr>
              <a:t>www.EBiSC.org</a:t>
            </a:r>
            <a:br>
              <a:rPr lang="en-GB" dirty="0"/>
            </a:br>
            <a:br>
              <a:rPr lang="en-GB" dirty="0"/>
            </a:br>
            <a:r>
              <a:rPr lang="en-GB" dirty="0">
                <a:hlinkClick r:id="rId4"/>
              </a:rPr>
              <a:t>Contact@EBiSC.org</a:t>
            </a:r>
            <a:br>
              <a:rPr lang="en-GB" dirty="0"/>
            </a:br>
            <a:br>
              <a:rPr lang="en-GB" dirty="0"/>
            </a:br>
            <a:r>
              <a:rPr lang="en-GB" dirty="0">
                <a:hlinkClick r:id="rId5"/>
              </a:rPr>
              <a:t>Rachel.Steeg@fraunhofer.co.uk</a:t>
            </a:r>
            <a:br>
              <a:rPr lang="en-GB" dirty="0"/>
            </a:br>
            <a:endParaRPr lang="en-GB" dirty="0"/>
          </a:p>
        </p:txBody>
      </p:sp>
      <p:sp>
        <p:nvSpPr>
          <p:cNvPr id="7" name="Slide Number Placeholder 6">
            <a:extLst>
              <a:ext uri="{FF2B5EF4-FFF2-40B4-BE49-F238E27FC236}">
                <a16:creationId xmlns:a16="http://schemas.microsoft.com/office/drawing/2014/main" id="{A7E7C816-74AF-4F13-F967-BE99CB696C7C}"/>
              </a:ext>
            </a:extLst>
          </p:cNvPr>
          <p:cNvSpPr>
            <a:spLocks noGrp="1"/>
          </p:cNvSpPr>
          <p:nvPr>
            <p:ph type="sldNum" sz="quarter" idx="4294967295"/>
          </p:nvPr>
        </p:nvSpPr>
        <p:spPr>
          <a:xfrm>
            <a:off x="8401050" y="4711700"/>
            <a:ext cx="742950" cy="431800"/>
          </a:xfrm>
        </p:spPr>
        <p:txBody>
          <a:bodyPr/>
          <a:lstStyle/>
          <a:p>
            <a:fld id="{33DC2AB1-3121-DC42-81EB-8FDD8A73E93A}" type="slidenum">
              <a:rPr lang="en-GB"/>
              <a:pPr/>
              <a:t>37</a:t>
            </a:fld>
            <a:endParaRPr lang="en-GB"/>
          </a:p>
        </p:txBody>
      </p:sp>
      <p:pic>
        <p:nvPicPr>
          <p:cNvPr id="4" name="Picture 3" descr="A logo with colorful circles&#10;&#10;AI-generated content may be incorrect.">
            <a:extLst>
              <a:ext uri="{FF2B5EF4-FFF2-40B4-BE49-F238E27FC236}">
                <a16:creationId xmlns:a16="http://schemas.microsoft.com/office/drawing/2014/main" id="{BB2A3B48-91A0-C4AD-CC8C-E1E61C0C8492}"/>
              </a:ext>
            </a:extLst>
          </p:cNvPr>
          <p:cNvPicPr>
            <a:picLocks noChangeAspect="1"/>
          </p:cNvPicPr>
          <p:nvPr/>
        </p:nvPicPr>
        <p:blipFill>
          <a:blip r:embed="rId6"/>
          <a:stretch>
            <a:fillRect/>
          </a:stretch>
        </p:blipFill>
        <p:spPr>
          <a:xfrm>
            <a:off x="6706378" y="452489"/>
            <a:ext cx="2066147" cy="1247340"/>
          </a:xfrm>
          <a:prstGeom prst="rect">
            <a:avLst/>
          </a:prstGeom>
        </p:spPr>
      </p:pic>
      <p:sp>
        <p:nvSpPr>
          <p:cNvPr id="3" name="TextBox 2">
            <a:extLst>
              <a:ext uri="{FF2B5EF4-FFF2-40B4-BE49-F238E27FC236}">
                <a16:creationId xmlns:a16="http://schemas.microsoft.com/office/drawing/2014/main" id="{AB45B0F6-74CA-50EB-41EF-403807130ED3}"/>
              </a:ext>
            </a:extLst>
          </p:cNvPr>
          <p:cNvSpPr txBox="1"/>
          <p:nvPr/>
        </p:nvSpPr>
        <p:spPr>
          <a:xfrm>
            <a:off x="3355450" y="4693345"/>
            <a:ext cx="4818491" cy="230832"/>
          </a:xfrm>
          <a:prstGeom prst="rect">
            <a:avLst/>
          </a:prstGeom>
          <a:noFill/>
        </p:spPr>
        <p:txBody>
          <a:bodyPr wrap="square" rtlCol="0">
            <a:spAutoFit/>
          </a:bodyPr>
          <a:lstStyle/>
          <a:p>
            <a:r>
              <a:rPr lang="en-GB" sz="900" dirty="0" err="1">
                <a:solidFill>
                  <a:schemeClr val="bg1"/>
                </a:solidFill>
              </a:rPr>
              <a:t>Biorender</a:t>
            </a:r>
            <a:r>
              <a:rPr lang="en-GB" sz="900" dirty="0">
                <a:solidFill>
                  <a:schemeClr val="bg1"/>
                </a:solidFill>
              </a:rPr>
              <a:t> used for image generation.</a:t>
            </a:r>
          </a:p>
        </p:txBody>
      </p:sp>
      <p:pic>
        <p:nvPicPr>
          <p:cNvPr id="6" name="Picture 5" descr="A qr code on a blue background&#10;&#10;AI-generated content may be incorrect.">
            <a:extLst>
              <a:ext uri="{FF2B5EF4-FFF2-40B4-BE49-F238E27FC236}">
                <a16:creationId xmlns:a16="http://schemas.microsoft.com/office/drawing/2014/main" id="{DA547879-0918-3091-2A33-44A6E0EABC03}"/>
              </a:ext>
            </a:extLst>
          </p:cNvPr>
          <p:cNvPicPr>
            <a:picLocks noChangeAspect="1"/>
          </p:cNvPicPr>
          <p:nvPr/>
        </p:nvPicPr>
        <p:blipFill>
          <a:blip r:embed="rId7"/>
          <a:stretch>
            <a:fillRect/>
          </a:stretch>
        </p:blipFill>
        <p:spPr>
          <a:xfrm>
            <a:off x="266012" y="2879811"/>
            <a:ext cx="2044366" cy="2044366"/>
          </a:xfrm>
          <a:prstGeom prst="rect">
            <a:avLst/>
          </a:prstGeom>
        </p:spPr>
      </p:pic>
      <p:sp>
        <p:nvSpPr>
          <p:cNvPr id="8" name="TextBox 7">
            <a:extLst>
              <a:ext uri="{FF2B5EF4-FFF2-40B4-BE49-F238E27FC236}">
                <a16:creationId xmlns:a16="http://schemas.microsoft.com/office/drawing/2014/main" id="{A882CAA8-F1A2-0EDE-B586-641EE9824E32}"/>
              </a:ext>
            </a:extLst>
          </p:cNvPr>
          <p:cNvSpPr txBox="1"/>
          <p:nvPr/>
        </p:nvSpPr>
        <p:spPr>
          <a:xfrm>
            <a:off x="266012" y="2571750"/>
            <a:ext cx="2044366" cy="369332"/>
          </a:xfrm>
          <a:prstGeom prst="rect">
            <a:avLst/>
          </a:prstGeom>
          <a:noFill/>
        </p:spPr>
        <p:txBody>
          <a:bodyPr wrap="square" rtlCol="0">
            <a:spAutoFit/>
          </a:bodyPr>
          <a:lstStyle/>
          <a:p>
            <a:pPr algn="ctr"/>
            <a:r>
              <a:rPr lang="en-GB" sz="1800" b="1" dirty="0">
                <a:solidFill>
                  <a:schemeClr val="bg1"/>
                </a:solidFill>
              </a:rPr>
              <a:t>Feedback here:</a:t>
            </a:r>
          </a:p>
        </p:txBody>
      </p:sp>
    </p:spTree>
    <p:extLst>
      <p:ext uri="{BB962C8B-B14F-4D97-AF65-F5344CB8AC3E}">
        <p14:creationId xmlns:p14="http://schemas.microsoft.com/office/powerpoint/2010/main" val="333355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A7CF-9B7D-073D-C922-717BB173B6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27CB8D3-7DF0-662A-8B06-53AB947F8D43}"/>
              </a:ext>
            </a:extLst>
          </p:cNvPr>
          <p:cNvSpPr>
            <a:spLocks noGrp="1"/>
          </p:cNvSpPr>
          <p:nvPr>
            <p:ph type="title"/>
          </p:nvPr>
        </p:nvSpPr>
        <p:spPr/>
        <p:txBody>
          <a:bodyPr/>
          <a:lstStyle/>
          <a:p>
            <a:r>
              <a:rPr lang="en-GB" dirty="0"/>
              <a:t>European Bank for iPSCs</a:t>
            </a:r>
          </a:p>
        </p:txBody>
      </p:sp>
      <p:sp>
        <p:nvSpPr>
          <p:cNvPr id="8" name="Text Placeholder 7">
            <a:extLst>
              <a:ext uri="{FF2B5EF4-FFF2-40B4-BE49-F238E27FC236}">
                <a16:creationId xmlns:a16="http://schemas.microsoft.com/office/drawing/2014/main" id="{5D48F4EE-0BDC-92F3-8857-772DDAF2EBB8}"/>
              </a:ext>
            </a:extLst>
          </p:cNvPr>
          <p:cNvSpPr>
            <a:spLocks noGrp="1"/>
          </p:cNvSpPr>
          <p:nvPr>
            <p:ph type="body" sz="quarter" idx="10"/>
          </p:nvPr>
        </p:nvSpPr>
        <p:spPr/>
        <p:txBody>
          <a:bodyPr>
            <a:spAutoFit/>
          </a:bodyPr>
          <a:lstStyle/>
          <a:p>
            <a:r>
              <a:rPr lang="en-GB" dirty="0"/>
              <a:t>Increase sharing of </a:t>
            </a:r>
            <a:r>
              <a:rPr lang="en-GB" dirty="0" err="1"/>
              <a:t>iPS</a:t>
            </a:r>
            <a:r>
              <a:rPr lang="en-GB" dirty="0"/>
              <a:t> cells and data</a:t>
            </a:r>
          </a:p>
        </p:txBody>
      </p:sp>
      <p:sp>
        <p:nvSpPr>
          <p:cNvPr id="26" name="Text Placeholder 25">
            <a:extLst>
              <a:ext uri="{FF2B5EF4-FFF2-40B4-BE49-F238E27FC236}">
                <a16:creationId xmlns:a16="http://schemas.microsoft.com/office/drawing/2014/main" id="{E908C6F7-759E-C5B4-CE63-BB1E73F4D413}"/>
              </a:ext>
            </a:extLst>
          </p:cNvPr>
          <p:cNvSpPr>
            <a:spLocks noGrp="1"/>
          </p:cNvSpPr>
          <p:nvPr>
            <p:ph type="body" sz="quarter" idx="12"/>
          </p:nvPr>
        </p:nvSpPr>
        <p:spPr/>
        <p:txBody>
          <a:bodyPr/>
          <a:lstStyle/>
          <a:p>
            <a:r>
              <a:rPr lang="en-GB" dirty="0"/>
              <a:t>A European resource working to:</a:t>
            </a:r>
          </a:p>
        </p:txBody>
      </p:sp>
      <p:sp>
        <p:nvSpPr>
          <p:cNvPr id="27" name="Text Placeholder 26">
            <a:extLst>
              <a:ext uri="{FF2B5EF4-FFF2-40B4-BE49-F238E27FC236}">
                <a16:creationId xmlns:a16="http://schemas.microsoft.com/office/drawing/2014/main" id="{A8DACB9A-0BD7-26E2-E411-CDE650C681E9}"/>
              </a:ext>
            </a:extLst>
          </p:cNvPr>
          <p:cNvSpPr>
            <a:spLocks noGrp="1"/>
          </p:cNvSpPr>
          <p:nvPr>
            <p:ph type="body" sz="quarter" idx="13"/>
          </p:nvPr>
        </p:nvSpPr>
        <p:spPr>
          <a:xfrm>
            <a:off x="540001" y="1969246"/>
            <a:ext cx="8070600" cy="304571"/>
          </a:xfrm>
        </p:spPr>
        <p:txBody>
          <a:bodyPr>
            <a:spAutoFit/>
          </a:bodyPr>
          <a:lstStyle/>
          <a:p>
            <a:r>
              <a:rPr lang="en-GB" dirty="0"/>
              <a:t>Improve the quality of iPSC research</a:t>
            </a:r>
          </a:p>
        </p:txBody>
      </p:sp>
      <p:sp>
        <p:nvSpPr>
          <p:cNvPr id="28" name="Text Placeholder 27">
            <a:extLst>
              <a:ext uri="{FF2B5EF4-FFF2-40B4-BE49-F238E27FC236}">
                <a16:creationId xmlns:a16="http://schemas.microsoft.com/office/drawing/2014/main" id="{3A33DFA8-5289-2A67-B7E2-95FC70B0E2A1}"/>
              </a:ext>
            </a:extLst>
          </p:cNvPr>
          <p:cNvSpPr>
            <a:spLocks noGrp="1"/>
          </p:cNvSpPr>
          <p:nvPr>
            <p:ph type="body" sz="quarter" idx="14"/>
          </p:nvPr>
        </p:nvSpPr>
        <p:spPr/>
        <p:txBody>
          <a:bodyPr>
            <a:spAutoFit/>
          </a:bodyPr>
          <a:lstStyle/>
          <a:p>
            <a:r>
              <a:rPr lang="en-GB" dirty="0"/>
              <a:t>Reduce the ‘silo’ effect</a:t>
            </a:r>
          </a:p>
        </p:txBody>
      </p:sp>
      <p:sp>
        <p:nvSpPr>
          <p:cNvPr id="29" name="Text Placeholder 28">
            <a:extLst>
              <a:ext uri="{FF2B5EF4-FFF2-40B4-BE49-F238E27FC236}">
                <a16:creationId xmlns:a16="http://schemas.microsoft.com/office/drawing/2014/main" id="{5DA25D1B-81E3-B0D9-C770-EC1CE03D408D}"/>
              </a:ext>
            </a:extLst>
          </p:cNvPr>
          <p:cNvSpPr>
            <a:spLocks noGrp="1"/>
          </p:cNvSpPr>
          <p:nvPr>
            <p:ph type="body" sz="quarter" idx="15"/>
          </p:nvPr>
        </p:nvSpPr>
        <p:spPr>
          <a:xfrm>
            <a:off x="540001" y="2989480"/>
            <a:ext cx="8070600" cy="304571"/>
          </a:xfrm>
        </p:spPr>
        <p:txBody>
          <a:bodyPr>
            <a:spAutoFit/>
          </a:bodyPr>
          <a:lstStyle/>
          <a:p>
            <a:r>
              <a:rPr lang="en-GB" dirty="0"/>
              <a:t>Increase reusability, reproducibility and efficiency of iPSC research </a:t>
            </a:r>
          </a:p>
        </p:txBody>
      </p:sp>
      <p:sp>
        <p:nvSpPr>
          <p:cNvPr id="30" name="Text Placeholder 29">
            <a:extLst>
              <a:ext uri="{FF2B5EF4-FFF2-40B4-BE49-F238E27FC236}">
                <a16:creationId xmlns:a16="http://schemas.microsoft.com/office/drawing/2014/main" id="{3327F5AA-6FA9-D9F9-A810-DE9DA60516E9}"/>
              </a:ext>
            </a:extLst>
          </p:cNvPr>
          <p:cNvSpPr>
            <a:spLocks noGrp="1"/>
          </p:cNvSpPr>
          <p:nvPr>
            <p:ph type="body" sz="quarter" idx="16"/>
          </p:nvPr>
        </p:nvSpPr>
        <p:spPr>
          <a:xfrm>
            <a:off x="540001" y="3485682"/>
            <a:ext cx="8070600" cy="636969"/>
          </a:xfrm>
        </p:spPr>
        <p:txBody>
          <a:bodyPr>
            <a:spAutoFit/>
          </a:bodyPr>
          <a:lstStyle/>
          <a:p>
            <a:r>
              <a:rPr lang="en-GB" dirty="0"/>
              <a:t>Respect the wishes of patients and the public who have gifted cells to science to accelerate research</a:t>
            </a:r>
          </a:p>
        </p:txBody>
      </p:sp>
      <p:sp>
        <p:nvSpPr>
          <p:cNvPr id="17" name="Slide Number Placeholder 16">
            <a:extLst>
              <a:ext uri="{FF2B5EF4-FFF2-40B4-BE49-F238E27FC236}">
                <a16:creationId xmlns:a16="http://schemas.microsoft.com/office/drawing/2014/main" id="{89A48CF5-B266-1231-2083-15C96DE96EB0}"/>
              </a:ext>
            </a:extLst>
          </p:cNvPr>
          <p:cNvSpPr>
            <a:spLocks noGrp="1"/>
          </p:cNvSpPr>
          <p:nvPr>
            <p:ph type="sldNum" sz="quarter" idx="17"/>
          </p:nvPr>
        </p:nvSpPr>
        <p:spPr/>
        <p:txBody>
          <a:bodyPr/>
          <a:lstStyle/>
          <a:p>
            <a:fld id="{33DC2AB1-3121-DC42-81EB-8FDD8A73E93A}" type="slidenum">
              <a:rPr lang="en-GB"/>
              <a:pPr/>
              <a:t>4</a:t>
            </a:fld>
            <a:endParaRPr lang="en-GB"/>
          </a:p>
        </p:txBody>
      </p:sp>
      <p:cxnSp>
        <p:nvCxnSpPr>
          <p:cNvPr id="9" name="Straight Connector 8">
            <a:extLst>
              <a:ext uri="{FF2B5EF4-FFF2-40B4-BE49-F238E27FC236}">
                <a16:creationId xmlns:a16="http://schemas.microsoft.com/office/drawing/2014/main" id="{4D243219-069B-D4E7-4818-4DB27DF3D465}"/>
              </a:ext>
            </a:extLst>
          </p:cNvPr>
          <p:cNvCxnSpPr/>
          <p:nvPr/>
        </p:nvCxnSpPr>
        <p:spPr>
          <a:xfrm>
            <a:off x="540000" y="1866473"/>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23320-23FD-8DD4-D1DC-ACE0219D6272}"/>
              </a:ext>
            </a:extLst>
          </p:cNvPr>
          <p:cNvCxnSpPr/>
          <p:nvPr/>
        </p:nvCxnSpPr>
        <p:spPr>
          <a:xfrm>
            <a:off x="540000" y="2376590"/>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3D080B-717A-11CA-1F1E-7261286282DA}"/>
              </a:ext>
            </a:extLst>
          </p:cNvPr>
          <p:cNvCxnSpPr/>
          <p:nvPr/>
        </p:nvCxnSpPr>
        <p:spPr>
          <a:xfrm>
            <a:off x="540000" y="2886707"/>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C0EF07-57E6-3338-7951-152E9B7572A6}"/>
              </a:ext>
            </a:extLst>
          </p:cNvPr>
          <p:cNvCxnSpPr/>
          <p:nvPr/>
        </p:nvCxnSpPr>
        <p:spPr>
          <a:xfrm>
            <a:off x="540000" y="3396824"/>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3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7" grpId="0" build="p"/>
      <p:bldP spid="28" grpId="0" build="p"/>
      <p:bldP spid="29" grpId="0" build="p"/>
      <p:bldP spid="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64B05-10DD-D2D0-DEC1-62F90025E84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9D23438-313D-F4EA-2674-FFA1AFB96096}"/>
              </a:ext>
            </a:extLst>
          </p:cNvPr>
          <p:cNvSpPr>
            <a:spLocks noGrp="1"/>
          </p:cNvSpPr>
          <p:nvPr>
            <p:ph type="title"/>
          </p:nvPr>
        </p:nvSpPr>
        <p:spPr/>
        <p:txBody>
          <a:bodyPr/>
          <a:lstStyle/>
          <a:p>
            <a:r>
              <a:rPr lang="en-GB" dirty="0"/>
              <a:t>The path to iPSCs for research – the ‘silo’ effect</a:t>
            </a:r>
          </a:p>
        </p:txBody>
      </p:sp>
      <p:sp>
        <p:nvSpPr>
          <p:cNvPr id="13" name="Text Placeholder 12">
            <a:extLst>
              <a:ext uri="{FF2B5EF4-FFF2-40B4-BE49-F238E27FC236}">
                <a16:creationId xmlns:a16="http://schemas.microsoft.com/office/drawing/2014/main" id="{1724C5CD-3388-DA74-328F-CD8FC45EA3AA}"/>
              </a:ext>
            </a:extLst>
          </p:cNvPr>
          <p:cNvSpPr>
            <a:spLocks noGrp="1"/>
          </p:cNvSpPr>
          <p:nvPr>
            <p:ph type="body" sz="quarter" idx="19"/>
          </p:nvPr>
        </p:nvSpPr>
        <p:spPr>
          <a:xfrm>
            <a:off x="-245806" y="1806162"/>
            <a:ext cx="1797194" cy="247493"/>
          </a:xfrm>
        </p:spPr>
        <p:txBody>
          <a:bodyPr/>
          <a:lstStyle/>
          <a:p>
            <a:r>
              <a:rPr lang="en-GB" sz="1100" b="1" dirty="0">
                <a:solidFill>
                  <a:srgbClr val="EC607E"/>
                </a:solidFill>
              </a:rPr>
              <a:t>Participant </a:t>
            </a:r>
          </a:p>
          <a:p>
            <a:r>
              <a:rPr lang="en-GB" sz="1100" b="1" dirty="0">
                <a:solidFill>
                  <a:srgbClr val="EC607E"/>
                </a:solidFill>
              </a:rPr>
              <a:t>recruitment</a:t>
            </a:r>
          </a:p>
        </p:txBody>
      </p:sp>
      <p:sp>
        <p:nvSpPr>
          <p:cNvPr id="14" name="Text Placeholder 13">
            <a:extLst>
              <a:ext uri="{FF2B5EF4-FFF2-40B4-BE49-F238E27FC236}">
                <a16:creationId xmlns:a16="http://schemas.microsoft.com/office/drawing/2014/main" id="{610DCE66-266D-7440-48CB-DA835360CABE}"/>
              </a:ext>
            </a:extLst>
          </p:cNvPr>
          <p:cNvSpPr>
            <a:spLocks noGrp="1"/>
          </p:cNvSpPr>
          <p:nvPr>
            <p:ph type="body" sz="quarter" idx="20"/>
          </p:nvPr>
        </p:nvSpPr>
        <p:spPr>
          <a:xfrm>
            <a:off x="1551388" y="1896053"/>
            <a:ext cx="1797194" cy="247493"/>
          </a:xfrm>
        </p:spPr>
        <p:txBody>
          <a:bodyPr/>
          <a:lstStyle/>
          <a:p>
            <a:r>
              <a:rPr lang="en-GB" sz="1100" b="1" dirty="0" err="1">
                <a:solidFill>
                  <a:srgbClr val="EC607E"/>
                </a:solidFill>
              </a:rPr>
              <a:t>Biosample</a:t>
            </a:r>
            <a:r>
              <a:rPr lang="en-GB" sz="1100" b="1" dirty="0">
                <a:solidFill>
                  <a:srgbClr val="EC607E"/>
                </a:solidFill>
              </a:rPr>
              <a:t> collection</a:t>
            </a:r>
          </a:p>
        </p:txBody>
      </p:sp>
      <p:sp>
        <p:nvSpPr>
          <p:cNvPr id="15" name="Text Placeholder 14">
            <a:extLst>
              <a:ext uri="{FF2B5EF4-FFF2-40B4-BE49-F238E27FC236}">
                <a16:creationId xmlns:a16="http://schemas.microsoft.com/office/drawing/2014/main" id="{78580F37-33A7-8018-B0D9-7766946B907F}"/>
              </a:ext>
            </a:extLst>
          </p:cNvPr>
          <p:cNvSpPr>
            <a:spLocks noGrp="1"/>
          </p:cNvSpPr>
          <p:nvPr>
            <p:ph type="body" sz="quarter" idx="21"/>
          </p:nvPr>
        </p:nvSpPr>
        <p:spPr>
          <a:xfrm>
            <a:off x="3708229" y="1929908"/>
            <a:ext cx="1797194" cy="247490"/>
          </a:xfrm>
        </p:spPr>
        <p:txBody>
          <a:bodyPr/>
          <a:lstStyle/>
          <a:p>
            <a:r>
              <a:rPr lang="en-GB" sz="1100" b="1" dirty="0">
                <a:solidFill>
                  <a:srgbClr val="EC607E"/>
                </a:solidFill>
              </a:rPr>
              <a:t>iPSC reprogramming</a:t>
            </a:r>
          </a:p>
        </p:txBody>
      </p:sp>
      <p:sp>
        <p:nvSpPr>
          <p:cNvPr id="16" name="Text Placeholder 15">
            <a:extLst>
              <a:ext uri="{FF2B5EF4-FFF2-40B4-BE49-F238E27FC236}">
                <a16:creationId xmlns:a16="http://schemas.microsoft.com/office/drawing/2014/main" id="{8463CABC-AC9A-5D1A-C338-1F30CDE56B4F}"/>
              </a:ext>
            </a:extLst>
          </p:cNvPr>
          <p:cNvSpPr>
            <a:spLocks noGrp="1"/>
          </p:cNvSpPr>
          <p:nvPr>
            <p:ph type="body" sz="quarter" idx="22"/>
          </p:nvPr>
        </p:nvSpPr>
        <p:spPr>
          <a:xfrm>
            <a:off x="5491708" y="1871904"/>
            <a:ext cx="1797194" cy="262607"/>
          </a:xfrm>
        </p:spPr>
        <p:txBody>
          <a:bodyPr/>
          <a:lstStyle/>
          <a:p>
            <a:r>
              <a:rPr lang="en-GB" sz="1100" b="1" dirty="0">
                <a:solidFill>
                  <a:srgbClr val="EC607E"/>
                </a:solidFill>
              </a:rPr>
              <a:t>Use of iPSCs </a:t>
            </a:r>
          </a:p>
          <a:p>
            <a:r>
              <a:rPr lang="en-GB" sz="1100" b="1" dirty="0">
                <a:solidFill>
                  <a:srgbClr val="EC607E"/>
                </a:solidFill>
              </a:rPr>
              <a:t>for research</a:t>
            </a:r>
          </a:p>
        </p:txBody>
      </p:sp>
      <p:sp>
        <p:nvSpPr>
          <p:cNvPr id="5" name="Slide Number Placeholder 4">
            <a:extLst>
              <a:ext uri="{FF2B5EF4-FFF2-40B4-BE49-F238E27FC236}">
                <a16:creationId xmlns:a16="http://schemas.microsoft.com/office/drawing/2014/main" id="{85F0CCE5-C1A6-C085-467F-D29D5A29E530}"/>
              </a:ext>
            </a:extLst>
          </p:cNvPr>
          <p:cNvSpPr>
            <a:spLocks noGrp="1"/>
          </p:cNvSpPr>
          <p:nvPr>
            <p:ph type="sldNum" sz="quarter" idx="23"/>
          </p:nvPr>
        </p:nvSpPr>
        <p:spPr/>
        <p:txBody>
          <a:bodyPr/>
          <a:lstStyle/>
          <a:p>
            <a:fld id="{33DC2AB1-3121-DC42-81EB-8FDD8A73E93A}" type="slidenum">
              <a:rPr lang="en-GB" smtClean="0"/>
              <a:pPr/>
              <a:t>5</a:t>
            </a:fld>
            <a:endParaRPr lang="en-GB"/>
          </a:p>
        </p:txBody>
      </p:sp>
      <p:pic>
        <p:nvPicPr>
          <p:cNvPr id="7" name="Picture 6">
            <a:extLst>
              <a:ext uri="{FF2B5EF4-FFF2-40B4-BE49-F238E27FC236}">
                <a16:creationId xmlns:a16="http://schemas.microsoft.com/office/drawing/2014/main" id="{6407F1F6-69FE-1054-C36B-BBF2D6926D69}"/>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5808" y="1270960"/>
            <a:ext cx="255413" cy="540048"/>
          </a:xfrm>
          <a:prstGeom prst="rect">
            <a:avLst/>
          </a:prstGeom>
        </p:spPr>
      </p:pic>
      <p:pic>
        <p:nvPicPr>
          <p:cNvPr id="17" name="Picture 16">
            <a:extLst>
              <a:ext uri="{FF2B5EF4-FFF2-40B4-BE49-F238E27FC236}">
                <a16:creationId xmlns:a16="http://schemas.microsoft.com/office/drawing/2014/main" id="{23AA863A-76D8-06F9-2099-68F7366DF7B3}"/>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4761" y="1259971"/>
            <a:ext cx="255413" cy="540048"/>
          </a:xfrm>
          <a:prstGeom prst="rect">
            <a:avLst/>
          </a:prstGeom>
        </p:spPr>
      </p:pic>
      <p:pic>
        <p:nvPicPr>
          <p:cNvPr id="18" name="Picture 17">
            <a:extLst>
              <a:ext uri="{FF2B5EF4-FFF2-40B4-BE49-F238E27FC236}">
                <a16:creationId xmlns:a16="http://schemas.microsoft.com/office/drawing/2014/main" id="{EA6903AC-86E7-9329-B21F-E4D4AE43A0BA}"/>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0978" y="1259971"/>
            <a:ext cx="255413" cy="540048"/>
          </a:xfrm>
          <a:prstGeom prst="rect">
            <a:avLst/>
          </a:prstGeom>
        </p:spPr>
      </p:pic>
      <p:pic>
        <p:nvPicPr>
          <p:cNvPr id="20" name="Picture 19"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A3B5C6EC-7A92-4DD9-6961-BC48B7C2E980}"/>
              </a:ext>
            </a:extLst>
          </p:cNvPr>
          <p:cNvPicPr>
            <a:picLocks noChangeAspect="1"/>
          </p:cNvPicPr>
          <p:nvPr/>
        </p:nvPicPr>
        <p:blipFill>
          <a:blip r:embed="rId3"/>
          <a:stretch>
            <a:fillRect/>
          </a:stretch>
        </p:blipFill>
        <p:spPr>
          <a:xfrm>
            <a:off x="1688635" y="1248147"/>
            <a:ext cx="579116" cy="563696"/>
          </a:xfrm>
          <a:prstGeom prst="rect">
            <a:avLst/>
          </a:prstGeom>
        </p:spPr>
      </p:pic>
      <p:pic>
        <p:nvPicPr>
          <p:cNvPr id="22" name="Picture 21" descr="A diagram of skin structure&#10;&#10;AI-generated content may be incorrect.">
            <a:extLst>
              <a:ext uri="{FF2B5EF4-FFF2-40B4-BE49-F238E27FC236}">
                <a16:creationId xmlns:a16="http://schemas.microsoft.com/office/drawing/2014/main" id="{855CAC77-09A8-9B01-598A-379847825AC7}"/>
              </a:ext>
            </a:extLst>
          </p:cNvPr>
          <p:cNvPicPr>
            <a:picLocks noChangeAspect="1"/>
          </p:cNvPicPr>
          <p:nvPr/>
        </p:nvPicPr>
        <p:blipFill>
          <a:blip r:embed="rId4"/>
          <a:stretch>
            <a:fillRect/>
          </a:stretch>
        </p:blipFill>
        <p:spPr>
          <a:xfrm>
            <a:off x="2254923" y="1151966"/>
            <a:ext cx="532826" cy="653512"/>
          </a:xfrm>
          <a:prstGeom prst="rect">
            <a:avLst/>
          </a:prstGeom>
        </p:spPr>
      </p:pic>
      <p:pic>
        <p:nvPicPr>
          <p:cNvPr id="24" name="Picture 23" descr="A pink petri dish with pink liquid and small yellow objects&#10;&#10;AI-generated content may be incorrect.">
            <a:extLst>
              <a:ext uri="{FF2B5EF4-FFF2-40B4-BE49-F238E27FC236}">
                <a16:creationId xmlns:a16="http://schemas.microsoft.com/office/drawing/2014/main" id="{F88D67C3-EE70-F40F-8AB6-DCEA70FE9A91}"/>
              </a:ext>
            </a:extLst>
          </p:cNvPr>
          <p:cNvPicPr>
            <a:picLocks noChangeAspect="1"/>
          </p:cNvPicPr>
          <p:nvPr/>
        </p:nvPicPr>
        <p:blipFill>
          <a:blip r:embed="rId5"/>
          <a:srcRect l="25040" t="15809" r="26041" b="30048"/>
          <a:stretch>
            <a:fillRect/>
          </a:stretch>
        </p:blipFill>
        <p:spPr>
          <a:xfrm>
            <a:off x="4111540" y="1163317"/>
            <a:ext cx="946576" cy="733355"/>
          </a:xfrm>
          <a:prstGeom prst="rect">
            <a:avLst/>
          </a:prstGeom>
        </p:spPr>
      </p:pic>
      <p:pic>
        <p:nvPicPr>
          <p:cNvPr id="26" name="Picture 25" descr="A group of people in white coats&#10;&#10;AI-generated content may be incorrect.">
            <a:extLst>
              <a:ext uri="{FF2B5EF4-FFF2-40B4-BE49-F238E27FC236}">
                <a16:creationId xmlns:a16="http://schemas.microsoft.com/office/drawing/2014/main" id="{2EC3783D-626D-44AE-1B1B-F8B586B5E57E}"/>
              </a:ext>
            </a:extLst>
          </p:cNvPr>
          <p:cNvPicPr>
            <a:picLocks noChangeAspect="1"/>
          </p:cNvPicPr>
          <p:nvPr/>
        </p:nvPicPr>
        <p:blipFill>
          <a:blip r:embed="rId6"/>
          <a:stretch>
            <a:fillRect/>
          </a:stretch>
        </p:blipFill>
        <p:spPr>
          <a:xfrm>
            <a:off x="5910669" y="909520"/>
            <a:ext cx="792034" cy="1032388"/>
          </a:xfrm>
          <a:prstGeom prst="rect">
            <a:avLst/>
          </a:prstGeom>
        </p:spPr>
      </p:pic>
      <p:cxnSp>
        <p:nvCxnSpPr>
          <p:cNvPr id="3" name="Straight Arrow Connector 2">
            <a:extLst>
              <a:ext uri="{FF2B5EF4-FFF2-40B4-BE49-F238E27FC236}">
                <a16:creationId xmlns:a16="http://schemas.microsoft.com/office/drawing/2014/main" id="{EEDCCA4D-FDF4-C253-EA0F-A0EF2BF12664}"/>
              </a:ext>
            </a:extLst>
          </p:cNvPr>
          <p:cNvCxnSpPr>
            <a:cxnSpLocks/>
          </p:cNvCxnSpPr>
          <p:nvPr/>
        </p:nvCxnSpPr>
        <p:spPr>
          <a:xfrm>
            <a:off x="1066391" y="1991208"/>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1BA2D7B3-C093-57F8-A3B2-67412A3ECF2A}"/>
              </a:ext>
            </a:extLst>
          </p:cNvPr>
          <p:cNvCxnSpPr>
            <a:cxnSpLocks/>
          </p:cNvCxnSpPr>
          <p:nvPr/>
        </p:nvCxnSpPr>
        <p:spPr>
          <a:xfrm>
            <a:off x="3251542" y="2019799"/>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EA545BAD-22D5-73BD-99F3-84467FFC7DEA}"/>
              </a:ext>
            </a:extLst>
          </p:cNvPr>
          <p:cNvCxnSpPr>
            <a:cxnSpLocks/>
          </p:cNvCxnSpPr>
          <p:nvPr/>
        </p:nvCxnSpPr>
        <p:spPr>
          <a:xfrm>
            <a:off x="5368176" y="2042143"/>
            <a:ext cx="41896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1" name="Picture 10" descr="A screenshot of a computer&#10;&#10;AI-generated content may be incorrect.">
            <a:extLst>
              <a:ext uri="{FF2B5EF4-FFF2-40B4-BE49-F238E27FC236}">
                <a16:creationId xmlns:a16="http://schemas.microsoft.com/office/drawing/2014/main" id="{F5123861-D8CD-8C12-5BDA-C9BCE5345620}"/>
              </a:ext>
            </a:extLst>
          </p:cNvPr>
          <p:cNvPicPr>
            <a:picLocks noChangeAspect="1"/>
          </p:cNvPicPr>
          <p:nvPr/>
        </p:nvPicPr>
        <p:blipFill>
          <a:blip r:embed="rId7"/>
          <a:stretch>
            <a:fillRect/>
          </a:stretch>
        </p:blipFill>
        <p:spPr>
          <a:xfrm>
            <a:off x="7618268" y="1007581"/>
            <a:ext cx="1085753" cy="803427"/>
          </a:xfrm>
          <a:prstGeom prst="rect">
            <a:avLst/>
          </a:prstGeom>
        </p:spPr>
      </p:pic>
      <p:sp>
        <p:nvSpPr>
          <p:cNvPr id="12" name="Text Placeholder 15">
            <a:extLst>
              <a:ext uri="{FF2B5EF4-FFF2-40B4-BE49-F238E27FC236}">
                <a16:creationId xmlns:a16="http://schemas.microsoft.com/office/drawing/2014/main" id="{BB91A857-B3CE-2CC4-BD77-9F17D1A0D8CD}"/>
              </a:ext>
            </a:extLst>
          </p:cNvPr>
          <p:cNvSpPr txBox="1">
            <a:spLocks/>
          </p:cNvSpPr>
          <p:nvPr/>
        </p:nvSpPr>
        <p:spPr>
          <a:xfrm>
            <a:off x="7288902" y="1871904"/>
            <a:ext cx="1797194" cy="262607"/>
          </a:xfrm>
          <a:prstGeom prst="rect">
            <a:avLst/>
          </a:prstGeom>
        </p:spPr>
        <p:txBody>
          <a:bodyPr vert="horz" lIns="0" tIns="0" rIns="0" bIns="0" rtlCol="0">
            <a:noAutofit/>
          </a:bodyPr>
          <a:lstStyle>
            <a:lvl1pPr marL="0" indent="0" algn="ctr" defTabSz="685800" rtl="0" eaLnBrk="1" latinLnBrk="0" hangingPunct="1">
              <a:lnSpc>
                <a:spcPct val="120000"/>
              </a:lnSpc>
              <a:spcBef>
                <a:spcPts val="0"/>
              </a:spcBef>
              <a:spcAft>
                <a:spcPts val="0"/>
              </a:spcAft>
              <a:buClr>
                <a:schemeClr val="accent2"/>
              </a:buClr>
              <a:buFont typeface="Arial" panose="020B0604020202020204" pitchFamily="34" charset="0"/>
              <a:buNone/>
              <a:defRPr sz="10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b="1" dirty="0">
                <a:solidFill>
                  <a:srgbClr val="EC607E"/>
                </a:solidFill>
              </a:rPr>
              <a:t>Sharing resources </a:t>
            </a:r>
          </a:p>
          <a:p>
            <a:r>
              <a:rPr lang="en-GB" sz="1100" b="1" dirty="0">
                <a:solidFill>
                  <a:srgbClr val="EC607E"/>
                </a:solidFill>
              </a:rPr>
              <a:t>&amp; data</a:t>
            </a:r>
          </a:p>
        </p:txBody>
      </p:sp>
      <p:cxnSp>
        <p:nvCxnSpPr>
          <p:cNvPr id="19" name="Straight Arrow Connector 18">
            <a:extLst>
              <a:ext uri="{FF2B5EF4-FFF2-40B4-BE49-F238E27FC236}">
                <a16:creationId xmlns:a16="http://schemas.microsoft.com/office/drawing/2014/main" id="{C7625766-45FB-A39D-4E65-616D25F6074A}"/>
              </a:ext>
            </a:extLst>
          </p:cNvPr>
          <p:cNvCxnSpPr>
            <a:cxnSpLocks/>
          </p:cNvCxnSpPr>
          <p:nvPr/>
        </p:nvCxnSpPr>
        <p:spPr>
          <a:xfrm>
            <a:off x="6869561" y="2053655"/>
            <a:ext cx="6457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Star: 5 Points 28">
            <a:extLst>
              <a:ext uri="{FF2B5EF4-FFF2-40B4-BE49-F238E27FC236}">
                <a16:creationId xmlns:a16="http://schemas.microsoft.com/office/drawing/2014/main" id="{F5133DB1-9940-CBF9-CD95-FB3EEA71CB88}"/>
              </a:ext>
            </a:extLst>
          </p:cNvPr>
          <p:cNvSpPr/>
          <p:nvPr/>
        </p:nvSpPr>
        <p:spPr>
          <a:xfrm>
            <a:off x="7439492" y="2918993"/>
            <a:ext cx="1283316" cy="1251410"/>
          </a:xfrm>
          <a:prstGeom prst="star5">
            <a:avLst>
              <a:gd name="adj" fmla="val 31490"/>
              <a:gd name="hf" fmla="val 105146"/>
              <a:gd name="vf" fmla="val 110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Essential for rare disease research </a:t>
            </a:r>
          </a:p>
        </p:txBody>
      </p:sp>
      <p:cxnSp>
        <p:nvCxnSpPr>
          <p:cNvPr id="30" name="Straight Arrow Connector 29">
            <a:extLst>
              <a:ext uri="{FF2B5EF4-FFF2-40B4-BE49-F238E27FC236}">
                <a16:creationId xmlns:a16="http://schemas.microsoft.com/office/drawing/2014/main" id="{77075C7C-2A2D-4BCC-D24A-34CAAD4F5EED}"/>
              </a:ext>
            </a:extLst>
          </p:cNvPr>
          <p:cNvCxnSpPr>
            <a:cxnSpLocks/>
          </p:cNvCxnSpPr>
          <p:nvPr/>
        </p:nvCxnSpPr>
        <p:spPr>
          <a:xfrm>
            <a:off x="7043724" y="3660696"/>
            <a:ext cx="458801" cy="0"/>
          </a:xfrm>
          <a:prstGeom prst="straightConnector1">
            <a:avLst/>
          </a:prstGeom>
          <a:ln w="9525">
            <a:solidFill>
              <a:srgbClr val="00ADEF"/>
            </a:solidFill>
            <a:tailEnd type="triangle"/>
          </a:ln>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48E28B6A-2932-CF93-DCB9-8D73296CFC7E}"/>
              </a:ext>
            </a:extLst>
          </p:cNvPr>
          <p:cNvCxnSpPr>
            <a:cxnSpLocks/>
            <a:endCxn id="34" idx="0"/>
          </p:cNvCxnSpPr>
          <p:nvPr/>
        </p:nvCxnSpPr>
        <p:spPr>
          <a:xfrm>
            <a:off x="4593065" y="2241448"/>
            <a:ext cx="0" cy="411759"/>
          </a:xfrm>
          <a:prstGeom prst="straightConnector1">
            <a:avLst/>
          </a:prstGeom>
          <a:ln w="9525">
            <a:solidFill>
              <a:srgbClr val="00ADEF"/>
            </a:solidFill>
            <a:tailEnd type="triangle"/>
          </a:ln>
          <a:effectLst/>
        </p:spPr>
        <p:style>
          <a:lnRef idx="2">
            <a:schemeClr val="dk1"/>
          </a:lnRef>
          <a:fillRef idx="0">
            <a:schemeClr val="dk1"/>
          </a:fillRef>
          <a:effectRef idx="1">
            <a:schemeClr val="dk1"/>
          </a:effectRef>
          <a:fontRef idx="minor">
            <a:schemeClr val="tx1"/>
          </a:fontRef>
        </p:style>
      </p:cxnSp>
      <p:sp>
        <p:nvSpPr>
          <p:cNvPr id="32" name="Rectangle 31">
            <a:extLst>
              <a:ext uri="{FF2B5EF4-FFF2-40B4-BE49-F238E27FC236}">
                <a16:creationId xmlns:a16="http://schemas.microsoft.com/office/drawing/2014/main" id="{3C9E3999-389B-A204-70A9-B7B9D2788722}"/>
              </a:ext>
            </a:extLst>
          </p:cNvPr>
          <p:cNvSpPr/>
          <p:nvPr/>
        </p:nvSpPr>
        <p:spPr>
          <a:xfrm>
            <a:off x="5461150" y="2801120"/>
            <a:ext cx="1571364" cy="1502042"/>
          </a:xfrm>
          <a:prstGeom prst="rect">
            <a:avLst/>
          </a:prstGeom>
          <a:solidFill>
            <a:schemeClr val="bg1"/>
          </a:solidFill>
          <a:ln w="12700">
            <a:solidFill>
              <a:srgbClr val="00AD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rgbClr val="00ADEF"/>
                </a:solidFill>
              </a:rPr>
              <a:t>Online searchable catalogue</a:t>
            </a:r>
          </a:p>
          <a:p>
            <a:pPr marL="171450" indent="-171450">
              <a:buFont typeface="Arial" panose="020B0604020202020204" pitchFamily="34" charset="0"/>
              <a:buChar char="•"/>
            </a:pPr>
            <a:r>
              <a:rPr lang="en-GB" sz="1000" dirty="0">
                <a:solidFill>
                  <a:srgbClr val="00ADEF"/>
                </a:solidFill>
              </a:rPr>
              <a:t>Simplified access </a:t>
            </a:r>
          </a:p>
          <a:p>
            <a:pPr marL="171450" indent="-171450">
              <a:buFont typeface="Arial" panose="020B0604020202020204" pitchFamily="34" charset="0"/>
              <a:buChar char="•"/>
            </a:pPr>
            <a:r>
              <a:rPr lang="en-GB" sz="1000" dirty="0">
                <a:solidFill>
                  <a:srgbClr val="00ADEF"/>
                </a:solidFill>
              </a:rPr>
              <a:t>Full QC</a:t>
            </a:r>
          </a:p>
          <a:p>
            <a:pPr marL="171450" indent="-171450">
              <a:buFont typeface="Arial" panose="020B0604020202020204" pitchFamily="34" charset="0"/>
              <a:buChar char="•"/>
            </a:pPr>
            <a:r>
              <a:rPr lang="en-GB" sz="1000" dirty="0">
                <a:solidFill>
                  <a:srgbClr val="00ADEF"/>
                </a:solidFill>
              </a:rPr>
              <a:t>Ethical and legal provenance </a:t>
            </a:r>
          </a:p>
          <a:p>
            <a:pPr marL="171450" indent="-171450">
              <a:buFont typeface="Arial" panose="020B0604020202020204" pitchFamily="34" charset="0"/>
              <a:buChar char="•"/>
            </a:pPr>
            <a:r>
              <a:rPr lang="en-GB" sz="1000" dirty="0">
                <a:solidFill>
                  <a:srgbClr val="00ADEF"/>
                </a:solidFill>
              </a:rPr>
              <a:t>Data protection</a:t>
            </a:r>
          </a:p>
          <a:p>
            <a:pPr marL="171450" indent="-171450">
              <a:buFont typeface="Arial" panose="020B0604020202020204" pitchFamily="34" charset="0"/>
              <a:buChar char="•"/>
            </a:pPr>
            <a:r>
              <a:rPr lang="en-GB" sz="1000" dirty="0">
                <a:solidFill>
                  <a:srgbClr val="00ADEF"/>
                </a:solidFill>
              </a:rPr>
              <a:t>Amplified impact</a:t>
            </a:r>
          </a:p>
          <a:p>
            <a:pPr marL="171450" indent="-171450">
              <a:buFont typeface="Arial" panose="020B0604020202020204" pitchFamily="34" charset="0"/>
              <a:buChar char="•"/>
            </a:pPr>
            <a:r>
              <a:rPr lang="en-GB" sz="1000" dirty="0">
                <a:solidFill>
                  <a:srgbClr val="00ADEF"/>
                </a:solidFill>
              </a:rPr>
              <a:t>Long term plan</a:t>
            </a:r>
          </a:p>
        </p:txBody>
      </p:sp>
      <p:cxnSp>
        <p:nvCxnSpPr>
          <p:cNvPr id="33" name="Straight Arrow Connector 32">
            <a:extLst>
              <a:ext uri="{FF2B5EF4-FFF2-40B4-BE49-F238E27FC236}">
                <a16:creationId xmlns:a16="http://schemas.microsoft.com/office/drawing/2014/main" id="{06608A5E-D01E-D50C-C08E-E424CD5D36B3}"/>
              </a:ext>
            </a:extLst>
          </p:cNvPr>
          <p:cNvCxnSpPr>
            <a:cxnSpLocks/>
            <a:stCxn id="35" idx="3"/>
            <a:endCxn id="32" idx="1"/>
          </p:cNvCxnSpPr>
          <p:nvPr/>
        </p:nvCxnSpPr>
        <p:spPr>
          <a:xfrm flipV="1">
            <a:off x="5277275" y="3552141"/>
            <a:ext cx="183875" cy="108557"/>
          </a:xfrm>
          <a:prstGeom prst="straightConnector1">
            <a:avLst/>
          </a:prstGeom>
          <a:ln w="9525">
            <a:solidFill>
              <a:srgbClr val="00ADEF"/>
            </a:solidFill>
            <a:tailEnd type="triangle"/>
          </a:ln>
          <a:effectLst/>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A9CA86C8-1DA4-0C68-A0CD-76EFC447E370}"/>
              </a:ext>
            </a:extLst>
          </p:cNvPr>
          <p:cNvSpPr txBox="1"/>
          <p:nvPr/>
        </p:nvSpPr>
        <p:spPr>
          <a:xfrm>
            <a:off x="3830926" y="2653207"/>
            <a:ext cx="1524277" cy="646331"/>
          </a:xfrm>
          <a:prstGeom prst="rect">
            <a:avLst/>
          </a:prstGeom>
          <a:noFill/>
        </p:spPr>
        <p:txBody>
          <a:bodyPr wrap="square" rtlCol="0">
            <a:spAutoFit/>
          </a:bodyPr>
          <a:lstStyle/>
          <a:p>
            <a:pPr algn="ctr"/>
            <a:r>
              <a:rPr lang="en-GB" sz="1200" b="1" dirty="0">
                <a:solidFill>
                  <a:srgbClr val="00ADEF"/>
                </a:solidFill>
              </a:rPr>
              <a:t>Open access biobanks and repositories.</a:t>
            </a:r>
          </a:p>
        </p:txBody>
      </p:sp>
      <p:sp>
        <p:nvSpPr>
          <p:cNvPr id="35" name="Rectangle 34">
            <a:extLst>
              <a:ext uri="{FF2B5EF4-FFF2-40B4-BE49-F238E27FC236}">
                <a16:creationId xmlns:a16="http://schemas.microsoft.com/office/drawing/2014/main" id="{C7A70939-9111-26CA-58B1-43EA4BF11564}"/>
              </a:ext>
            </a:extLst>
          </p:cNvPr>
          <p:cNvSpPr/>
          <p:nvPr/>
        </p:nvSpPr>
        <p:spPr>
          <a:xfrm>
            <a:off x="3808084" y="3318535"/>
            <a:ext cx="1469191" cy="684325"/>
          </a:xfrm>
          <a:prstGeom prst="rect">
            <a:avLst/>
          </a:prstGeom>
          <a:solidFill>
            <a:schemeClr val="bg1"/>
          </a:solidFill>
          <a:ln w="12700">
            <a:solidFill>
              <a:srgbClr val="00AD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00ADEF"/>
                </a:solidFill>
              </a:rPr>
              <a:t>iPSCs from many different sources, all openly listed in one place. </a:t>
            </a:r>
          </a:p>
        </p:txBody>
      </p:sp>
      <p:sp>
        <p:nvSpPr>
          <p:cNvPr id="40" name="Rectangle 39">
            <a:extLst>
              <a:ext uri="{FF2B5EF4-FFF2-40B4-BE49-F238E27FC236}">
                <a16:creationId xmlns:a16="http://schemas.microsoft.com/office/drawing/2014/main" id="{030847DD-B69B-43A9-40BA-C5A8AD66E5EC}"/>
              </a:ext>
            </a:extLst>
          </p:cNvPr>
          <p:cNvSpPr/>
          <p:nvPr/>
        </p:nvSpPr>
        <p:spPr>
          <a:xfrm>
            <a:off x="2161767" y="2259966"/>
            <a:ext cx="6659881" cy="20783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77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83C608-D2BF-3940-0F6D-4D1646C20C2E}"/>
              </a:ext>
            </a:extLst>
          </p:cNvPr>
          <p:cNvSpPr>
            <a:spLocks noGrp="1"/>
          </p:cNvSpPr>
          <p:nvPr>
            <p:ph type="title"/>
          </p:nvPr>
        </p:nvSpPr>
        <p:spPr/>
        <p:txBody>
          <a:bodyPr/>
          <a:lstStyle/>
          <a:p>
            <a:r>
              <a:rPr lang="en-GB" dirty="0"/>
              <a:t>The path to iPSCs for research</a:t>
            </a:r>
          </a:p>
        </p:txBody>
      </p:sp>
      <p:sp>
        <p:nvSpPr>
          <p:cNvPr id="13" name="Text Placeholder 12">
            <a:extLst>
              <a:ext uri="{FF2B5EF4-FFF2-40B4-BE49-F238E27FC236}">
                <a16:creationId xmlns:a16="http://schemas.microsoft.com/office/drawing/2014/main" id="{5B4FBC33-E430-890A-75CF-17ED01FE4B95}"/>
              </a:ext>
            </a:extLst>
          </p:cNvPr>
          <p:cNvSpPr>
            <a:spLocks noGrp="1"/>
          </p:cNvSpPr>
          <p:nvPr>
            <p:ph type="body" sz="quarter" idx="19"/>
          </p:nvPr>
        </p:nvSpPr>
        <p:spPr>
          <a:xfrm>
            <a:off x="540001" y="3026503"/>
            <a:ext cx="1797194" cy="764180"/>
          </a:xfrm>
        </p:spPr>
        <p:txBody>
          <a:bodyPr/>
          <a:lstStyle/>
          <a:p>
            <a:r>
              <a:rPr lang="en-GB" sz="1100" b="1" dirty="0">
                <a:solidFill>
                  <a:srgbClr val="EC607E"/>
                </a:solidFill>
              </a:rPr>
              <a:t>Participant recruitment</a:t>
            </a:r>
          </a:p>
          <a:p>
            <a:r>
              <a:rPr lang="en-GB" sz="1100" dirty="0"/>
              <a:t>Informed consent documentation.</a:t>
            </a:r>
          </a:p>
        </p:txBody>
      </p:sp>
      <p:sp>
        <p:nvSpPr>
          <p:cNvPr id="14" name="Text Placeholder 13">
            <a:extLst>
              <a:ext uri="{FF2B5EF4-FFF2-40B4-BE49-F238E27FC236}">
                <a16:creationId xmlns:a16="http://schemas.microsoft.com/office/drawing/2014/main" id="{1688C6BE-CF58-E5F3-CBA1-39E06F3E3575}"/>
              </a:ext>
            </a:extLst>
          </p:cNvPr>
          <p:cNvSpPr>
            <a:spLocks noGrp="1"/>
          </p:cNvSpPr>
          <p:nvPr>
            <p:ph type="body" sz="quarter" idx="20"/>
          </p:nvPr>
        </p:nvSpPr>
        <p:spPr>
          <a:xfrm>
            <a:off x="2631136" y="3026503"/>
            <a:ext cx="1797194" cy="764180"/>
          </a:xfrm>
        </p:spPr>
        <p:txBody>
          <a:bodyPr/>
          <a:lstStyle/>
          <a:p>
            <a:r>
              <a:rPr lang="en-GB" sz="1100" b="1" dirty="0" err="1">
                <a:solidFill>
                  <a:srgbClr val="EC607E"/>
                </a:solidFill>
              </a:rPr>
              <a:t>Biosample</a:t>
            </a:r>
            <a:r>
              <a:rPr lang="en-GB" sz="1100" b="1" dirty="0">
                <a:solidFill>
                  <a:srgbClr val="EC607E"/>
                </a:solidFill>
              </a:rPr>
              <a:t> collection</a:t>
            </a:r>
          </a:p>
          <a:p>
            <a:r>
              <a:rPr lang="en-GB" sz="1100" dirty="0"/>
              <a:t>MTA for transfer of </a:t>
            </a:r>
            <a:r>
              <a:rPr lang="en-GB" sz="1100" dirty="0" err="1"/>
              <a:t>biosamples</a:t>
            </a:r>
            <a:r>
              <a:rPr lang="en-GB" sz="1100" dirty="0"/>
              <a:t> for reprogramming.</a:t>
            </a:r>
          </a:p>
        </p:txBody>
      </p:sp>
      <p:sp>
        <p:nvSpPr>
          <p:cNvPr id="15" name="Text Placeholder 14">
            <a:extLst>
              <a:ext uri="{FF2B5EF4-FFF2-40B4-BE49-F238E27FC236}">
                <a16:creationId xmlns:a16="http://schemas.microsoft.com/office/drawing/2014/main" id="{000AAC57-4E70-684A-2986-1905F22BE0D8}"/>
              </a:ext>
            </a:extLst>
          </p:cNvPr>
          <p:cNvSpPr>
            <a:spLocks noGrp="1"/>
          </p:cNvSpPr>
          <p:nvPr>
            <p:ph type="body" sz="quarter" idx="21"/>
          </p:nvPr>
        </p:nvSpPr>
        <p:spPr>
          <a:xfrm>
            <a:off x="4878965" y="3023681"/>
            <a:ext cx="1797194" cy="764180"/>
          </a:xfrm>
        </p:spPr>
        <p:txBody>
          <a:bodyPr/>
          <a:lstStyle/>
          <a:p>
            <a:r>
              <a:rPr lang="en-GB" sz="1100" b="1" dirty="0">
                <a:solidFill>
                  <a:srgbClr val="EC607E"/>
                </a:solidFill>
              </a:rPr>
              <a:t>iPSC reprogramming</a:t>
            </a:r>
          </a:p>
          <a:p>
            <a:r>
              <a:rPr lang="en-GB" sz="1100" dirty="0"/>
              <a:t>Licensing for choice of method and reagents.</a:t>
            </a:r>
          </a:p>
        </p:txBody>
      </p:sp>
      <p:sp>
        <p:nvSpPr>
          <p:cNvPr id="16" name="Text Placeholder 15">
            <a:extLst>
              <a:ext uri="{FF2B5EF4-FFF2-40B4-BE49-F238E27FC236}">
                <a16:creationId xmlns:a16="http://schemas.microsoft.com/office/drawing/2014/main" id="{0EDC9A15-8F56-A08E-0D28-3DD3C5FC74DD}"/>
              </a:ext>
            </a:extLst>
          </p:cNvPr>
          <p:cNvSpPr>
            <a:spLocks noGrp="1"/>
          </p:cNvSpPr>
          <p:nvPr>
            <p:ph type="body" sz="quarter" idx="22"/>
          </p:nvPr>
        </p:nvSpPr>
        <p:spPr>
          <a:xfrm>
            <a:off x="6813407" y="3026503"/>
            <a:ext cx="1797194" cy="764180"/>
          </a:xfrm>
        </p:spPr>
        <p:txBody>
          <a:bodyPr/>
          <a:lstStyle/>
          <a:p>
            <a:r>
              <a:rPr lang="en-GB" sz="1100" b="1" dirty="0">
                <a:solidFill>
                  <a:srgbClr val="EC607E"/>
                </a:solidFill>
              </a:rPr>
              <a:t>Use of iPSCs for research</a:t>
            </a:r>
          </a:p>
          <a:p>
            <a:r>
              <a:rPr lang="en-GB" sz="1100" dirty="0"/>
              <a:t>MTA to share iPSCs.</a:t>
            </a:r>
          </a:p>
          <a:p>
            <a:r>
              <a:rPr lang="en-GB" sz="1100" dirty="0"/>
              <a:t>Communication of legal and ethical terms.</a:t>
            </a:r>
          </a:p>
        </p:txBody>
      </p:sp>
      <p:sp>
        <p:nvSpPr>
          <p:cNvPr id="5" name="Slide Number Placeholder 4">
            <a:extLst>
              <a:ext uri="{FF2B5EF4-FFF2-40B4-BE49-F238E27FC236}">
                <a16:creationId xmlns:a16="http://schemas.microsoft.com/office/drawing/2014/main" id="{23434588-D7A4-1C62-EA25-28F7E061C6CE}"/>
              </a:ext>
            </a:extLst>
          </p:cNvPr>
          <p:cNvSpPr>
            <a:spLocks noGrp="1"/>
          </p:cNvSpPr>
          <p:nvPr>
            <p:ph type="sldNum" sz="quarter" idx="23"/>
          </p:nvPr>
        </p:nvSpPr>
        <p:spPr/>
        <p:txBody>
          <a:bodyPr/>
          <a:lstStyle/>
          <a:p>
            <a:fld id="{33DC2AB1-3121-DC42-81EB-8FDD8A73E93A}" type="slidenum">
              <a:rPr lang="en-GB" smtClean="0"/>
              <a:pPr/>
              <a:t>6</a:t>
            </a:fld>
            <a:endParaRPr lang="en-GB"/>
          </a:p>
        </p:txBody>
      </p:sp>
      <p:pic>
        <p:nvPicPr>
          <p:cNvPr id="7" name="Picture 6">
            <a:extLst>
              <a:ext uri="{FF2B5EF4-FFF2-40B4-BE49-F238E27FC236}">
                <a16:creationId xmlns:a16="http://schemas.microsoft.com/office/drawing/2014/main" id="{05F77069-FE83-80AA-C2D8-966123FBA9F3}"/>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527" y="1691362"/>
            <a:ext cx="595023" cy="1258121"/>
          </a:xfrm>
          <a:prstGeom prst="rect">
            <a:avLst/>
          </a:prstGeom>
        </p:spPr>
      </p:pic>
      <p:pic>
        <p:nvPicPr>
          <p:cNvPr id="17" name="Picture 16">
            <a:extLst>
              <a:ext uri="{FF2B5EF4-FFF2-40B4-BE49-F238E27FC236}">
                <a16:creationId xmlns:a16="http://schemas.microsoft.com/office/drawing/2014/main" id="{D4CDE349-6967-6366-08B2-4D7A6A6BBB9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6920" y="1691362"/>
            <a:ext cx="595023" cy="1258121"/>
          </a:xfrm>
          <a:prstGeom prst="rect">
            <a:avLst/>
          </a:prstGeom>
        </p:spPr>
      </p:pic>
      <p:pic>
        <p:nvPicPr>
          <p:cNvPr id="18" name="Picture 17">
            <a:extLst>
              <a:ext uri="{FF2B5EF4-FFF2-40B4-BE49-F238E27FC236}">
                <a16:creationId xmlns:a16="http://schemas.microsoft.com/office/drawing/2014/main" id="{388B059C-90E8-4880-567B-AE7580B05729}"/>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3940" y="1691361"/>
            <a:ext cx="595023" cy="1258121"/>
          </a:xfrm>
          <a:prstGeom prst="rect">
            <a:avLst/>
          </a:prstGeom>
        </p:spPr>
      </p:pic>
      <p:pic>
        <p:nvPicPr>
          <p:cNvPr id="20" name="Picture 19"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A50E25EF-38B1-3730-259D-D1CB695429CD}"/>
              </a:ext>
            </a:extLst>
          </p:cNvPr>
          <p:cNvPicPr>
            <a:picLocks noChangeAspect="1"/>
          </p:cNvPicPr>
          <p:nvPr/>
        </p:nvPicPr>
        <p:blipFill>
          <a:blip r:embed="rId3"/>
          <a:stretch>
            <a:fillRect/>
          </a:stretch>
        </p:blipFill>
        <p:spPr>
          <a:xfrm>
            <a:off x="2547320" y="1886050"/>
            <a:ext cx="1025072" cy="997778"/>
          </a:xfrm>
          <a:prstGeom prst="rect">
            <a:avLst/>
          </a:prstGeom>
        </p:spPr>
      </p:pic>
      <p:pic>
        <p:nvPicPr>
          <p:cNvPr id="22" name="Picture 21" descr="A diagram of skin structure&#10;&#10;AI-generated content may be incorrect.">
            <a:extLst>
              <a:ext uri="{FF2B5EF4-FFF2-40B4-BE49-F238E27FC236}">
                <a16:creationId xmlns:a16="http://schemas.microsoft.com/office/drawing/2014/main" id="{E8F38E54-85A3-49B6-4190-5A856A351647}"/>
              </a:ext>
            </a:extLst>
          </p:cNvPr>
          <p:cNvPicPr>
            <a:picLocks noChangeAspect="1"/>
          </p:cNvPicPr>
          <p:nvPr/>
        </p:nvPicPr>
        <p:blipFill>
          <a:blip r:embed="rId4"/>
          <a:stretch>
            <a:fillRect/>
          </a:stretch>
        </p:blipFill>
        <p:spPr>
          <a:xfrm>
            <a:off x="3529733" y="1755878"/>
            <a:ext cx="920573" cy="1129085"/>
          </a:xfrm>
          <a:prstGeom prst="rect">
            <a:avLst/>
          </a:prstGeom>
        </p:spPr>
      </p:pic>
      <p:pic>
        <p:nvPicPr>
          <p:cNvPr id="24" name="Picture 23" descr="A pink petri dish with pink liquid and small yellow objects&#10;&#10;AI-generated content may be incorrect.">
            <a:extLst>
              <a:ext uri="{FF2B5EF4-FFF2-40B4-BE49-F238E27FC236}">
                <a16:creationId xmlns:a16="http://schemas.microsoft.com/office/drawing/2014/main" id="{94156FF7-E397-8FD7-606C-81B794557378}"/>
              </a:ext>
            </a:extLst>
          </p:cNvPr>
          <p:cNvPicPr>
            <a:picLocks noChangeAspect="1"/>
          </p:cNvPicPr>
          <p:nvPr/>
        </p:nvPicPr>
        <p:blipFill>
          <a:blip r:embed="rId5"/>
          <a:stretch>
            <a:fillRect/>
          </a:stretch>
        </p:blipFill>
        <p:spPr>
          <a:xfrm>
            <a:off x="4062559" y="1371887"/>
            <a:ext cx="3260404" cy="2282283"/>
          </a:xfrm>
          <a:prstGeom prst="rect">
            <a:avLst/>
          </a:prstGeom>
        </p:spPr>
      </p:pic>
      <p:pic>
        <p:nvPicPr>
          <p:cNvPr id="26" name="Picture 25" descr="A group of people in white coats&#10;&#10;AI-generated content may be incorrect.">
            <a:extLst>
              <a:ext uri="{FF2B5EF4-FFF2-40B4-BE49-F238E27FC236}">
                <a16:creationId xmlns:a16="http://schemas.microsoft.com/office/drawing/2014/main" id="{68BD3234-AFBC-3949-6AEA-3402AE39D6AF}"/>
              </a:ext>
            </a:extLst>
          </p:cNvPr>
          <p:cNvPicPr>
            <a:picLocks noChangeAspect="1"/>
          </p:cNvPicPr>
          <p:nvPr/>
        </p:nvPicPr>
        <p:blipFill>
          <a:blip r:embed="rId6"/>
          <a:stretch>
            <a:fillRect/>
          </a:stretch>
        </p:blipFill>
        <p:spPr>
          <a:xfrm>
            <a:off x="6813406" y="762991"/>
            <a:ext cx="1732201" cy="2257862"/>
          </a:xfrm>
          <a:prstGeom prst="rect">
            <a:avLst/>
          </a:prstGeom>
        </p:spPr>
      </p:pic>
      <p:sp>
        <p:nvSpPr>
          <p:cNvPr id="28" name="Text Placeholder 27">
            <a:extLst>
              <a:ext uri="{FF2B5EF4-FFF2-40B4-BE49-F238E27FC236}">
                <a16:creationId xmlns:a16="http://schemas.microsoft.com/office/drawing/2014/main" id="{F71F97FB-06CC-3EA5-94EA-37A2BE7F1997}"/>
              </a:ext>
            </a:extLst>
          </p:cNvPr>
          <p:cNvSpPr>
            <a:spLocks noGrp="1"/>
          </p:cNvSpPr>
          <p:nvPr>
            <p:ph type="body" sz="quarter" idx="12"/>
          </p:nvPr>
        </p:nvSpPr>
        <p:spPr/>
        <p:txBody>
          <a:bodyPr/>
          <a:lstStyle/>
          <a:p>
            <a:r>
              <a:rPr lang="en-GB" dirty="0"/>
              <a:t>A trail of critical documentation.</a:t>
            </a:r>
          </a:p>
        </p:txBody>
      </p:sp>
      <p:cxnSp>
        <p:nvCxnSpPr>
          <p:cNvPr id="3" name="Straight Arrow Connector 2">
            <a:extLst>
              <a:ext uri="{FF2B5EF4-FFF2-40B4-BE49-F238E27FC236}">
                <a16:creationId xmlns:a16="http://schemas.microsoft.com/office/drawing/2014/main" id="{E7630B0C-EC51-BA5D-3191-82CF4819AE57}"/>
              </a:ext>
            </a:extLst>
          </p:cNvPr>
          <p:cNvCxnSpPr>
            <a:cxnSpLocks/>
          </p:cNvCxnSpPr>
          <p:nvPr/>
        </p:nvCxnSpPr>
        <p:spPr>
          <a:xfrm>
            <a:off x="227171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CA0D28B5-E5B4-97D7-8704-C22A829F956C}"/>
              </a:ext>
            </a:extLst>
          </p:cNvPr>
          <p:cNvCxnSpPr>
            <a:cxnSpLocks/>
          </p:cNvCxnSpPr>
          <p:nvPr/>
        </p:nvCxnSpPr>
        <p:spPr>
          <a:xfrm>
            <a:off x="431237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6BB62EF9-BA43-1DC8-1895-4633821A91A9}"/>
              </a:ext>
            </a:extLst>
          </p:cNvPr>
          <p:cNvCxnSpPr>
            <a:cxnSpLocks/>
          </p:cNvCxnSpPr>
          <p:nvPr/>
        </p:nvCxnSpPr>
        <p:spPr>
          <a:xfrm>
            <a:off x="6538913" y="3120651"/>
            <a:ext cx="27449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194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A4F-153B-0F2A-7DDC-9D27C7EB367C}"/>
              </a:ext>
            </a:extLst>
          </p:cNvPr>
          <p:cNvSpPr>
            <a:spLocks noGrp="1"/>
          </p:cNvSpPr>
          <p:nvPr>
            <p:ph type="title"/>
          </p:nvPr>
        </p:nvSpPr>
        <p:spPr/>
        <p:txBody>
          <a:bodyPr/>
          <a:lstStyle/>
          <a:p>
            <a:r>
              <a:rPr lang="en-GB" dirty="0"/>
              <a:t>A few questions as food for thought…</a:t>
            </a:r>
            <a:br>
              <a:rPr lang="en-GB" dirty="0"/>
            </a:br>
            <a:endParaRPr lang="en-GB" dirty="0"/>
          </a:p>
        </p:txBody>
      </p:sp>
      <p:sp>
        <p:nvSpPr>
          <p:cNvPr id="3" name="Text Placeholder 2">
            <a:extLst>
              <a:ext uri="{FF2B5EF4-FFF2-40B4-BE49-F238E27FC236}">
                <a16:creationId xmlns:a16="http://schemas.microsoft.com/office/drawing/2014/main" id="{214D9661-0C9C-6A61-66AD-4AB3E759BEC3}"/>
              </a:ext>
            </a:extLst>
          </p:cNvPr>
          <p:cNvSpPr>
            <a:spLocks noGrp="1"/>
          </p:cNvSpPr>
          <p:nvPr>
            <p:ph type="body" sz="quarter" idx="10"/>
          </p:nvPr>
        </p:nvSpPr>
        <p:spPr/>
        <p:txBody>
          <a:bodyPr/>
          <a:lstStyle/>
          <a:p>
            <a:r>
              <a:rPr lang="en-GB" dirty="0"/>
              <a:t>Have you, or are you, working with iPSCs?</a:t>
            </a:r>
          </a:p>
        </p:txBody>
      </p:sp>
      <p:sp>
        <p:nvSpPr>
          <p:cNvPr id="4" name="Text Placeholder 3">
            <a:extLst>
              <a:ext uri="{FF2B5EF4-FFF2-40B4-BE49-F238E27FC236}">
                <a16:creationId xmlns:a16="http://schemas.microsoft.com/office/drawing/2014/main" id="{02D25AF8-5AE5-73B1-5EF0-208CA4C101C8}"/>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26B5E38A-2EE6-09AC-293E-69BEC323A2F8}"/>
              </a:ext>
            </a:extLst>
          </p:cNvPr>
          <p:cNvSpPr>
            <a:spLocks noGrp="1"/>
          </p:cNvSpPr>
          <p:nvPr>
            <p:ph type="body" sz="quarter" idx="13"/>
          </p:nvPr>
        </p:nvSpPr>
        <p:spPr/>
        <p:txBody>
          <a:bodyPr/>
          <a:lstStyle/>
          <a:p>
            <a:r>
              <a:rPr lang="en-GB" dirty="0"/>
              <a:t>Have you, yourself, reviewed the linked consent form?</a:t>
            </a:r>
          </a:p>
        </p:txBody>
      </p:sp>
      <p:sp>
        <p:nvSpPr>
          <p:cNvPr id="6" name="Text Placeholder 5">
            <a:extLst>
              <a:ext uri="{FF2B5EF4-FFF2-40B4-BE49-F238E27FC236}">
                <a16:creationId xmlns:a16="http://schemas.microsoft.com/office/drawing/2014/main" id="{5DF7453C-BD1B-14CA-41D9-9472D7CA1635}"/>
              </a:ext>
            </a:extLst>
          </p:cNvPr>
          <p:cNvSpPr>
            <a:spLocks noGrp="1"/>
          </p:cNvSpPr>
          <p:nvPr>
            <p:ph type="body" sz="quarter" idx="14"/>
          </p:nvPr>
        </p:nvSpPr>
        <p:spPr/>
        <p:txBody>
          <a:bodyPr/>
          <a:lstStyle/>
          <a:p>
            <a:r>
              <a:rPr lang="en-GB" dirty="0"/>
              <a:t>Do you know where or how to access the (template) consent form?</a:t>
            </a:r>
          </a:p>
        </p:txBody>
      </p:sp>
      <p:sp>
        <p:nvSpPr>
          <p:cNvPr id="7" name="Text Placeholder 6">
            <a:extLst>
              <a:ext uri="{FF2B5EF4-FFF2-40B4-BE49-F238E27FC236}">
                <a16:creationId xmlns:a16="http://schemas.microsoft.com/office/drawing/2014/main" id="{53E0BD3F-0022-9FB9-2C67-38AFFE896BB4}"/>
              </a:ext>
            </a:extLst>
          </p:cNvPr>
          <p:cNvSpPr>
            <a:spLocks noGrp="1"/>
          </p:cNvSpPr>
          <p:nvPr>
            <p:ph type="body" sz="quarter" idx="15"/>
          </p:nvPr>
        </p:nvSpPr>
        <p:spPr/>
        <p:txBody>
          <a:bodyPr/>
          <a:lstStyle/>
          <a:p>
            <a:r>
              <a:rPr lang="en-GB" dirty="0"/>
              <a:t>Have you checked the Material Transfer Agreement?</a:t>
            </a:r>
          </a:p>
        </p:txBody>
      </p:sp>
      <p:sp>
        <p:nvSpPr>
          <p:cNvPr id="8" name="Text Placeholder 7">
            <a:extLst>
              <a:ext uri="{FF2B5EF4-FFF2-40B4-BE49-F238E27FC236}">
                <a16:creationId xmlns:a16="http://schemas.microsoft.com/office/drawing/2014/main" id="{E55C23C8-385B-438E-41BB-81D479947132}"/>
              </a:ext>
            </a:extLst>
          </p:cNvPr>
          <p:cNvSpPr>
            <a:spLocks noGrp="1"/>
          </p:cNvSpPr>
          <p:nvPr>
            <p:ph type="body" sz="quarter" idx="16"/>
          </p:nvPr>
        </p:nvSpPr>
        <p:spPr/>
        <p:txBody>
          <a:bodyPr/>
          <a:lstStyle/>
          <a:p>
            <a:r>
              <a:rPr lang="en-GB" dirty="0"/>
              <a:t>Lastly – how have you named your iPSC line? </a:t>
            </a:r>
          </a:p>
        </p:txBody>
      </p:sp>
      <p:sp>
        <p:nvSpPr>
          <p:cNvPr id="9" name="Slide Number Placeholder 8">
            <a:extLst>
              <a:ext uri="{FF2B5EF4-FFF2-40B4-BE49-F238E27FC236}">
                <a16:creationId xmlns:a16="http://schemas.microsoft.com/office/drawing/2014/main" id="{AA92C34A-5DE7-8BF3-5F09-E1581C8D8516}"/>
              </a:ext>
            </a:extLst>
          </p:cNvPr>
          <p:cNvSpPr>
            <a:spLocks noGrp="1"/>
          </p:cNvSpPr>
          <p:nvPr>
            <p:ph type="sldNum" sz="quarter" idx="17"/>
          </p:nvPr>
        </p:nvSpPr>
        <p:spPr/>
        <p:txBody>
          <a:bodyPr/>
          <a:lstStyle/>
          <a:p>
            <a:fld id="{33DC2AB1-3121-DC42-81EB-8FDD8A73E93A}" type="slidenum">
              <a:rPr lang="en-GB" smtClean="0"/>
              <a:pPr/>
              <a:t>7</a:t>
            </a:fld>
            <a:endParaRPr lang="en-GB"/>
          </a:p>
        </p:txBody>
      </p:sp>
      <p:cxnSp>
        <p:nvCxnSpPr>
          <p:cNvPr id="10" name="Straight Connector 9">
            <a:extLst>
              <a:ext uri="{FF2B5EF4-FFF2-40B4-BE49-F238E27FC236}">
                <a16:creationId xmlns:a16="http://schemas.microsoft.com/office/drawing/2014/main" id="{1D63E376-AC4E-12EB-CE1C-555111287144}"/>
              </a:ext>
            </a:extLst>
          </p:cNvPr>
          <p:cNvCxnSpPr/>
          <p:nvPr/>
        </p:nvCxnSpPr>
        <p:spPr>
          <a:xfrm>
            <a:off x="540000" y="1866473"/>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E0FE5C-60B5-7BFF-41DF-1C3589D75879}"/>
              </a:ext>
            </a:extLst>
          </p:cNvPr>
          <p:cNvCxnSpPr/>
          <p:nvPr/>
        </p:nvCxnSpPr>
        <p:spPr>
          <a:xfrm>
            <a:off x="540000" y="2376590"/>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540308-9DAA-9213-1F63-6317F705B3A3}"/>
              </a:ext>
            </a:extLst>
          </p:cNvPr>
          <p:cNvCxnSpPr/>
          <p:nvPr/>
        </p:nvCxnSpPr>
        <p:spPr>
          <a:xfrm>
            <a:off x="540000" y="2886707"/>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01C029-8319-1161-C64D-3FA78E73AC5A}"/>
              </a:ext>
            </a:extLst>
          </p:cNvPr>
          <p:cNvCxnSpPr/>
          <p:nvPr/>
        </p:nvCxnSpPr>
        <p:spPr>
          <a:xfrm>
            <a:off x="540000" y="3396824"/>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3CF1-C4EA-F9B8-E3AF-16D2598CAF8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D990A24-31F3-8301-24F9-65EA2566BCA2}"/>
              </a:ext>
            </a:extLst>
          </p:cNvPr>
          <p:cNvSpPr>
            <a:spLocks noGrp="1"/>
          </p:cNvSpPr>
          <p:nvPr>
            <p:ph type="title"/>
          </p:nvPr>
        </p:nvSpPr>
        <p:spPr/>
        <p:txBody>
          <a:bodyPr/>
          <a:lstStyle/>
          <a:p>
            <a:r>
              <a:rPr lang="en-GB" dirty="0"/>
              <a:t>The path to iPSCs for research</a:t>
            </a:r>
          </a:p>
        </p:txBody>
      </p:sp>
      <p:sp>
        <p:nvSpPr>
          <p:cNvPr id="13" name="Text Placeholder 12">
            <a:extLst>
              <a:ext uri="{FF2B5EF4-FFF2-40B4-BE49-F238E27FC236}">
                <a16:creationId xmlns:a16="http://schemas.microsoft.com/office/drawing/2014/main" id="{1531C23E-88E2-F22D-F539-AEB16C10D4EC}"/>
              </a:ext>
            </a:extLst>
          </p:cNvPr>
          <p:cNvSpPr>
            <a:spLocks noGrp="1"/>
          </p:cNvSpPr>
          <p:nvPr>
            <p:ph type="body" sz="quarter" idx="19"/>
          </p:nvPr>
        </p:nvSpPr>
        <p:spPr>
          <a:xfrm>
            <a:off x="540001" y="3026503"/>
            <a:ext cx="1797194" cy="764180"/>
          </a:xfrm>
        </p:spPr>
        <p:txBody>
          <a:bodyPr/>
          <a:lstStyle/>
          <a:p>
            <a:r>
              <a:rPr lang="en-GB" sz="1100" b="1" dirty="0">
                <a:solidFill>
                  <a:srgbClr val="EC607E"/>
                </a:solidFill>
              </a:rPr>
              <a:t>Participant recruitment</a:t>
            </a:r>
          </a:p>
          <a:p>
            <a:r>
              <a:rPr lang="en-GB" sz="1100" dirty="0"/>
              <a:t>Informed consent documentation.</a:t>
            </a:r>
          </a:p>
        </p:txBody>
      </p:sp>
      <p:sp>
        <p:nvSpPr>
          <p:cNvPr id="14" name="Text Placeholder 13">
            <a:extLst>
              <a:ext uri="{FF2B5EF4-FFF2-40B4-BE49-F238E27FC236}">
                <a16:creationId xmlns:a16="http://schemas.microsoft.com/office/drawing/2014/main" id="{8F3199AE-5A21-9B52-BE46-698EE959734D}"/>
              </a:ext>
            </a:extLst>
          </p:cNvPr>
          <p:cNvSpPr>
            <a:spLocks noGrp="1"/>
          </p:cNvSpPr>
          <p:nvPr>
            <p:ph type="body" sz="quarter" idx="20"/>
          </p:nvPr>
        </p:nvSpPr>
        <p:spPr>
          <a:xfrm>
            <a:off x="2631136" y="3026503"/>
            <a:ext cx="1797194" cy="764180"/>
          </a:xfrm>
        </p:spPr>
        <p:txBody>
          <a:bodyPr/>
          <a:lstStyle/>
          <a:p>
            <a:r>
              <a:rPr lang="en-GB" sz="1100" b="1" dirty="0" err="1">
                <a:solidFill>
                  <a:srgbClr val="EC607E"/>
                </a:solidFill>
              </a:rPr>
              <a:t>Biosample</a:t>
            </a:r>
            <a:r>
              <a:rPr lang="en-GB" sz="1100" b="1" dirty="0">
                <a:solidFill>
                  <a:srgbClr val="EC607E"/>
                </a:solidFill>
              </a:rPr>
              <a:t> collection</a:t>
            </a:r>
          </a:p>
          <a:p>
            <a:r>
              <a:rPr lang="en-GB" sz="1100" dirty="0"/>
              <a:t>MTA for transfer of </a:t>
            </a:r>
            <a:r>
              <a:rPr lang="en-GB" sz="1100" dirty="0" err="1"/>
              <a:t>biosamples</a:t>
            </a:r>
            <a:r>
              <a:rPr lang="en-GB" sz="1100" dirty="0"/>
              <a:t> for reprogramming.</a:t>
            </a:r>
          </a:p>
        </p:txBody>
      </p:sp>
      <p:sp>
        <p:nvSpPr>
          <p:cNvPr id="15" name="Text Placeholder 14">
            <a:extLst>
              <a:ext uri="{FF2B5EF4-FFF2-40B4-BE49-F238E27FC236}">
                <a16:creationId xmlns:a16="http://schemas.microsoft.com/office/drawing/2014/main" id="{2395052D-B785-0839-4964-1F48495AF8C7}"/>
              </a:ext>
            </a:extLst>
          </p:cNvPr>
          <p:cNvSpPr>
            <a:spLocks noGrp="1"/>
          </p:cNvSpPr>
          <p:nvPr>
            <p:ph type="body" sz="quarter" idx="21"/>
          </p:nvPr>
        </p:nvSpPr>
        <p:spPr>
          <a:xfrm>
            <a:off x="4878965" y="3023681"/>
            <a:ext cx="1797194" cy="764180"/>
          </a:xfrm>
        </p:spPr>
        <p:txBody>
          <a:bodyPr/>
          <a:lstStyle/>
          <a:p>
            <a:r>
              <a:rPr lang="en-GB" sz="1100" b="1" dirty="0">
                <a:solidFill>
                  <a:srgbClr val="EC607E"/>
                </a:solidFill>
              </a:rPr>
              <a:t>iPSC reprogramming</a:t>
            </a:r>
          </a:p>
          <a:p>
            <a:r>
              <a:rPr lang="en-GB" sz="1100" dirty="0"/>
              <a:t>Licensing for choice of method and reagents.</a:t>
            </a:r>
          </a:p>
        </p:txBody>
      </p:sp>
      <p:sp>
        <p:nvSpPr>
          <p:cNvPr id="16" name="Text Placeholder 15">
            <a:extLst>
              <a:ext uri="{FF2B5EF4-FFF2-40B4-BE49-F238E27FC236}">
                <a16:creationId xmlns:a16="http://schemas.microsoft.com/office/drawing/2014/main" id="{06320C75-582D-889D-0B1F-961ACDB2C60E}"/>
              </a:ext>
            </a:extLst>
          </p:cNvPr>
          <p:cNvSpPr>
            <a:spLocks noGrp="1"/>
          </p:cNvSpPr>
          <p:nvPr>
            <p:ph type="body" sz="quarter" idx="22"/>
          </p:nvPr>
        </p:nvSpPr>
        <p:spPr>
          <a:xfrm>
            <a:off x="6813407" y="3026503"/>
            <a:ext cx="1797194" cy="764180"/>
          </a:xfrm>
        </p:spPr>
        <p:txBody>
          <a:bodyPr/>
          <a:lstStyle/>
          <a:p>
            <a:r>
              <a:rPr lang="en-GB" sz="1100" b="1" dirty="0">
                <a:solidFill>
                  <a:srgbClr val="EC607E"/>
                </a:solidFill>
              </a:rPr>
              <a:t>Use of iPSCs for research</a:t>
            </a:r>
          </a:p>
          <a:p>
            <a:r>
              <a:rPr lang="en-GB" sz="1100" dirty="0"/>
              <a:t>MTA to share iPSCs.</a:t>
            </a:r>
          </a:p>
          <a:p>
            <a:r>
              <a:rPr lang="en-GB" sz="1100" dirty="0"/>
              <a:t>Communication of legal and ethical terms.</a:t>
            </a:r>
          </a:p>
        </p:txBody>
      </p:sp>
      <p:sp>
        <p:nvSpPr>
          <p:cNvPr id="5" name="Slide Number Placeholder 4">
            <a:extLst>
              <a:ext uri="{FF2B5EF4-FFF2-40B4-BE49-F238E27FC236}">
                <a16:creationId xmlns:a16="http://schemas.microsoft.com/office/drawing/2014/main" id="{13CC4111-FD5C-141F-0D35-E8E3C9CB7042}"/>
              </a:ext>
            </a:extLst>
          </p:cNvPr>
          <p:cNvSpPr>
            <a:spLocks noGrp="1"/>
          </p:cNvSpPr>
          <p:nvPr>
            <p:ph type="sldNum" sz="quarter" idx="23"/>
          </p:nvPr>
        </p:nvSpPr>
        <p:spPr/>
        <p:txBody>
          <a:bodyPr/>
          <a:lstStyle/>
          <a:p>
            <a:fld id="{33DC2AB1-3121-DC42-81EB-8FDD8A73E93A}" type="slidenum">
              <a:rPr lang="en-GB" smtClean="0"/>
              <a:pPr/>
              <a:t>8</a:t>
            </a:fld>
            <a:endParaRPr lang="en-GB"/>
          </a:p>
        </p:txBody>
      </p:sp>
      <p:pic>
        <p:nvPicPr>
          <p:cNvPr id="7" name="Picture 6">
            <a:extLst>
              <a:ext uri="{FF2B5EF4-FFF2-40B4-BE49-F238E27FC236}">
                <a16:creationId xmlns:a16="http://schemas.microsoft.com/office/drawing/2014/main" id="{33DF800A-5166-95BB-1FAC-EC7AB38F0C1B}"/>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527" y="1691362"/>
            <a:ext cx="595023" cy="1258121"/>
          </a:xfrm>
          <a:prstGeom prst="rect">
            <a:avLst/>
          </a:prstGeom>
        </p:spPr>
      </p:pic>
      <p:pic>
        <p:nvPicPr>
          <p:cNvPr id="17" name="Picture 16">
            <a:extLst>
              <a:ext uri="{FF2B5EF4-FFF2-40B4-BE49-F238E27FC236}">
                <a16:creationId xmlns:a16="http://schemas.microsoft.com/office/drawing/2014/main" id="{21455F31-987E-A1EF-D5BB-AABC78812AE2}"/>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06920" y="1691362"/>
            <a:ext cx="595023" cy="1258121"/>
          </a:xfrm>
          <a:prstGeom prst="rect">
            <a:avLst/>
          </a:prstGeom>
        </p:spPr>
      </p:pic>
      <p:pic>
        <p:nvPicPr>
          <p:cNvPr id="18" name="Picture 17">
            <a:extLst>
              <a:ext uri="{FF2B5EF4-FFF2-40B4-BE49-F238E27FC236}">
                <a16:creationId xmlns:a16="http://schemas.microsoft.com/office/drawing/2014/main" id="{67A51263-49CD-B4C7-ED57-E67D9D9A5E52}"/>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3940" y="1691361"/>
            <a:ext cx="595023" cy="1258121"/>
          </a:xfrm>
          <a:prstGeom prst="rect">
            <a:avLst/>
          </a:prstGeom>
        </p:spPr>
      </p:pic>
      <p:pic>
        <p:nvPicPr>
          <p:cNvPr id="20" name="Picture 19" descr="A test tube with a yellow liquid and a blue circle with a blue circle with a white circle with a blue circle with a black background&#10;&#10;AI-generated content may be incorrect.">
            <a:extLst>
              <a:ext uri="{FF2B5EF4-FFF2-40B4-BE49-F238E27FC236}">
                <a16:creationId xmlns:a16="http://schemas.microsoft.com/office/drawing/2014/main" id="{040BB0DC-D075-A272-88B9-6BF532BA40B6}"/>
              </a:ext>
            </a:extLst>
          </p:cNvPr>
          <p:cNvPicPr>
            <a:picLocks noChangeAspect="1"/>
          </p:cNvPicPr>
          <p:nvPr/>
        </p:nvPicPr>
        <p:blipFill>
          <a:blip r:embed="rId3"/>
          <a:stretch>
            <a:fillRect/>
          </a:stretch>
        </p:blipFill>
        <p:spPr>
          <a:xfrm>
            <a:off x="2547320" y="1886050"/>
            <a:ext cx="1025072" cy="997778"/>
          </a:xfrm>
          <a:prstGeom prst="rect">
            <a:avLst/>
          </a:prstGeom>
        </p:spPr>
      </p:pic>
      <p:pic>
        <p:nvPicPr>
          <p:cNvPr id="22" name="Picture 21" descr="A diagram of skin structure&#10;&#10;AI-generated content may be incorrect.">
            <a:extLst>
              <a:ext uri="{FF2B5EF4-FFF2-40B4-BE49-F238E27FC236}">
                <a16:creationId xmlns:a16="http://schemas.microsoft.com/office/drawing/2014/main" id="{47BBE276-0253-09C6-90B7-73E8A5FF2A76}"/>
              </a:ext>
            </a:extLst>
          </p:cNvPr>
          <p:cNvPicPr>
            <a:picLocks noChangeAspect="1"/>
          </p:cNvPicPr>
          <p:nvPr/>
        </p:nvPicPr>
        <p:blipFill>
          <a:blip r:embed="rId4"/>
          <a:stretch>
            <a:fillRect/>
          </a:stretch>
        </p:blipFill>
        <p:spPr>
          <a:xfrm>
            <a:off x="3529733" y="1755878"/>
            <a:ext cx="920573" cy="1129085"/>
          </a:xfrm>
          <a:prstGeom prst="rect">
            <a:avLst/>
          </a:prstGeom>
        </p:spPr>
      </p:pic>
      <p:pic>
        <p:nvPicPr>
          <p:cNvPr id="24" name="Picture 23" descr="A pink petri dish with pink liquid and small yellow objects&#10;&#10;AI-generated content may be incorrect.">
            <a:extLst>
              <a:ext uri="{FF2B5EF4-FFF2-40B4-BE49-F238E27FC236}">
                <a16:creationId xmlns:a16="http://schemas.microsoft.com/office/drawing/2014/main" id="{0AD7F45E-4732-19F7-E0FB-FF55B3EC339F}"/>
              </a:ext>
            </a:extLst>
          </p:cNvPr>
          <p:cNvPicPr>
            <a:picLocks noChangeAspect="1"/>
          </p:cNvPicPr>
          <p:nvPr/>
        </p:nvPicPr>
        <p:blipFill>
          <a:blip r:embed="rId5"/>
          <a:stretch>
            <a:fillRect/>
          </a:stretch>
        </p:blipFill>
        <p:spPr>
          <a:xfrm>
            <a:off x="4062559" y="1371887"/>
            <a:ext cx="3260404" cy="2282283"/>
          </a:xfrm>
          <a:prstGeom prst="rect">
            <a:avLst/>
          </a:prstGeom>
        </p:spPr>
      </p:pic>
      <p:pic>
        <p:nvPicPr>
          <p:cNvPr id="26" name="Picture 25" descr="A group of people in white coats&#10;&#10;AI-generated content may be incorrect.">
            <a:extLst>
              <a:ext uri="{FF2B5EF4-FFF2-40B4-BE49-F238E27FC236}">
                <a16:creationId xmlns:a16="http://schemas.microsoft.com/office/drawing/2014/main" id="{DBE7A207-38EB-EE4C-DC9D-A1A693C88C6D}"/>
              </a:ext>
            </a:extLst>
          </p:cNvPr>
          <p:cNvPicPr>
            <a:picLocks noChangeAspect="1"/>
          </p:cNvPicPr>
          <p:nvPr/>
        </p:nvPicPr>
        <p:blipFill>
          <a:blip r:embed="rId6"/>
          <a:stretch>
            <a:fillRect/>
          </a:stretch>
        </p:blipFill>
        <p:spPr>
          <a:xfrm>
            <a:off x="6813406" y="762991"/>
            <a:ext cx="1732201" cy="2257862"/>
          </a:xfrm>
          <a:prstGeom prst="rect">
            <a:avLst/>
          </a:prstGeom>
        </p:spPr>
      </p:pic>
      <p:sp>
        <p:nvSpPr>
          <p:cNvPr id="28" name="Text Placeholder 27">
            <a:extLst>
              <a:ext uri="{FF2B5EF4-FFF2-40B4-BE49-F238E27FC236}">
                <a16:creationId xmlns:a16="http://schemas.microsoft.com/office/drawing/2014/main" id="{5F9EC5F4-874B-FB16-E0DD-81806B5262F3}"/>
              </a:ext>
            </a:extLst>
          </p:cNvPr>
          <p:cNvSpPr>
            <a:spLocks noGrp="1"/>
          </p:cNvSpPr>
          <p:nvPr>
            <p:ph type="body" sz="quarter" idx="12"/>
          </p:nvPr>
        </p:nvSpPr>
        <p:spPr/>
        <p:txBody>
          <a:bodyPr/>
          <a:lstStyle/>
          <a:p>
            <a:r>
              <a:rPr lang="en-GB" dirty="0"/>
              <a:t>A trail of critical documentation.</a:t>
            </a:r>
          </a:p>
        </p:txBody>
      </p:sp>
      <p:cxnSp>
        <p:nvCxnSpPr>
          <p:cNvPr id="3" name="Straight Arrow Connector 2">
            <a:extLst>
              <a:ext uri="{FF2B5EF4-FFF2-40B4-BE49-F238E27FC236}">
                <a16:creationId xmlns:a16="http://schemas.microsoft.com/office/drawing/2014/main" id="{A53F2B0A-9034-C322-581C-DF36520E1571}"/>
              </a:ext>
            </a:extLst>
          </p:cNvPr>
          <p:cNvCxnSpPr>
            <a:cxnSpLocks/>
          </p:cNvCxnSpPr>
          <p:nvPr/>
        </p:nvCxnSpPr>
        <p:spPr>
          <a:xfrm>
            <a:off x="227171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E9E4F65B-DBC9-F3DC-B0A9-ADA08AEC23BE}"/>
              </a:ext>
            </a:extLst>
          </p:cNvPr>
          <p:cNvCxnSpPr>
            <a:cxnSpLocks/>
          </p:cNvCxnSpPr>
          <p:nvPr/>
        </p:nvCxnSpPr>
        <p:spPr>
          <a:xfrm>
            <a:off x="4312373" y="3120651"/>
            <a:ext cx="5192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13FD4BA3-2347-B0C6-B16B-3EC76258F8A9}"/>
              </a:ext>
            </a:extLst>
          </p:cNvPr>
          <p:cNvCxnSpPr>
            <a:cxnSpLocks/>
          </p:cNvCxnSpPr>
          <p:nvPr/>
        </p:nvCxnSpPr>
        <p:spPr>
          <a:xfrm>
            <a:off x="6538913" y="3120651"/>
            <a:ext cx="27449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AE1B8524-56C7-65F0-C221-3B9CA4A31528}"/>
              </a:ext>
            </a:extLst>
          </p:cNvPr>
          <p:cNvSpPr/>
          <p:nvPr/>
        </p:nvSpPr>
        <p:spPr>
          <a:xfrm>
            <a:off x="540001" y="3020853"/>
            <a:ext cx="1797194" cy="633317"/>
          </a:xfrm>
          <a:prstGeom prst="rect">
            <a:avLst/>
          </a:prstGeom>
          <a:noFill/>
          <a:ln w="28575">
            <a:solidFill>
              <a:srgbClr val="EC6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68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047E-396B-BC35-1AF9-0CA2424D0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98D43-E851-2CDC-0B3E-B7E118829356}"/>
              </a:ext>
            </a:extLst>
          </p:cNvPr>
          <p:cNvSpPr>
            <a:spLocks noGrp="1"/>
          </p:cNvSpPr>
          <p:nvPr>
            <p:ph type="title"/>
          </p:nvPr>
        </p:nvSpPr>
        <p:spPr/>
        <p:txBody>
          <a:bodyPr vert="horz" wrap="square" lIns="0" tIns="0" rIns="0" bIns="0" rtlCol="0" anchor="t" anchorCtr="0">
            <a:spAutoFit/>
          </a:bodyPr>
          <a:lstStyle/>
          <a:p>
            <a:r>
              <a:rPr lang="en-GB" dirty="0"/>
              <a:t>Managing informed consent </a:t>
            </a:r>
          </a:p>
        </p:txBody>
      </p:sp>
      <p:sp>
        <p:nvSpPr>
          <p:cNvPr id="9" name="Text Placeholder 8">
            <a:extLst>
              <a:ext uri="{FF2B5EF4-FFF2-40B4-BE49-F238E27FC236}">
                <a16:creationId xmlns:a16="http://schemas.microsoft.com/office/drawing/2014/main" id="{C1C25CAB-02D6-2881-F3A0-99F5DC128F7E}"/>
              </a:ext>
            </a:extLst>
          </p:cNvPr>
          <p:cNvSpPr>
            <a:spLocks noGrp="1"/>
          </p:cNvSpPr>
          <p:nvPr>
            <p:ph type="body" sz="quarter" idx="12"/>
          </p:nvPr>
        </p:nvSpPr>
        <p:spPr/>
        <p:txBody>
          <a:bodyPr>
            <a:normAutofit/>
          </a:bodyPr>
          <a:lstStyle/>
          <a:p>
            <a:r>
              <a:rPr lang="en-GB" dirty="0"/>
              <a:t>The Basics</a:t>
            </a:r>
            <a:endParaRPr lang="en-AD" dirty="0"/>
          </a:p>
        </p:txBody>
      </p:sp>
      <p:sp>
        <p:nvSpPr>
          <p:cNvPr id="6" name="Text Placeholder 5">
            <a:extLst>
              <a:ext uri="{FF2B5EF4-FFF2-40B4-BE49-F238E27FC236}">
                <a16:creationId xmlns:a16="http://schemas.microsoft.com/office/drawing/2014/main" id="{C6C1BCE0-F205-4137-12C0-7E8DA47A18D8}"/>
              </a:ext>
            </a:extLst>
          </p:cNvPr>
          <p:cNvSpPr>
            <a:spLocks noGrp="1"/>
          </p:cNvSpPr>
          <p:nvPr>
            <p:ph type="body" sz="quarter" idx="15"/>
          </p:nvPr>
        </p:nvSpPr>
        <p:spPr/>
        <p:txBody>
          <a:bodyPr>
            <a:noAutofit/>
          </a:bodyPr>
          <a:lstStyle/>
          <a:p>
            <a:r>
              <a:rPr lang="en-GB" sz="1600" dirty="0"/>
              <a:t>Reviewing consent to assure suitability for iPSC research</a:t>
            </a:r>
          </a:p>
        </p:txBody>
      </p:sp>
      <p:sp>
        <p:nvSpPr>
          <p:cNvPr id="11" name="Text Placeholder 10">
            <a:extLst>
              <a:ext uri="{FF2B5EF4-FFF2-40B4-BE49-F238E27FC236}">
                <a16:creationId xmlns:a16="http://schemas.microsoft.com/office/drawing/2014/main" id="{00BA5BAB-BAFE-5E64-E161-E5C02029D156}"/>
              </a:ext>
            </a:extLst>
          </p:cNvPr>
          <p:cNvSpPr>
            <a:spLocks noGrp="1"/>
          </p:cNvSpPr>
          <p:nvPr>
            <p:ph type="body" sz="quarter" idx="16"/>
          </p:nvPr>
        </p:nvSpPr>
        <p:spPr/>
        <p:txBody>
          <a:bodyPr>
            <a:noAutofit/>
          </a:bodyPr>
          <a:lstStyle/>
          <a:p>
            <a:r>
              <a:rPr lang="en-GB" sz="1600" dirty="0"/>
              <a:t>Research use restrictions</a:t>
            </a:r>
          </a:p>
        </p:txBody>
      </p:sp>
      <p:sp>
        <p:nvSpPr>
          <p:cNvPr id="3" name="Text Placeholder 2">
            <a:extLst>
              <a:ext uri="{FF2B5EF4-FFF2-40B4-BE49-F238E27FC236}">
                <a16:creationId xmlns:a16="http://schemas.microsoft.com/office/drawing/2014/main" id="{6ED1A990-C162-23D8-E86D-3F9ADFB4D165}"/>
              </a:ext>
            </a:extLst>
          </p:cNvPr>
          <p:cNvSpPr>
            <a:spLocks noGrp="1"/>
          </p:cNvSpPr>
          <p:nvPr>
            <p:ph type="body" sz="quarter" idx="17"/>
          </p:nvPr>
        </p:nvSpPr>
        <p:spPr/>
        <p:txBody>
          <a:bodyPr>
            <a:noAutofit/>
          </a:bodyPr>
          <a:lstStyle/>
          <a:p>
            <a:r>
              <a:rPr lang="en-GB" sz="1600" dirty="0"/>
              <a:t>Documenting and communicating </a:t>
            </a:r>
          </a:p>
        </p:txBody>
      </p:sp>
      <p:sp>
        <p:nvSpPr>
          <p:cNvPr id="23" name="Text Placeholder 22">
            <a:extLst>
              <a:ext uri="{FF2B5EF4-FFF2-40B4-BE49-F238E27FC236}">
                <a16:creationId xmlns:a16="http://schemas.microsoft.com/office/drawing/2014/main" id="{75A18776-1775-EE0B-D909-64A6EA96826F}"/>
              </a:ext>
            </a:extLst>
          </p:cNvPr>
          <p:cNvSpPr>
            <a:spLocks noGrp="1"/>
          </p:cNvSpPr>
          <p:nvPr>
            <p:ph type="body" sz="quarter" idx="18"/>
          </p:nvPr>
        </p:nvSpPr>
        <p:spPr/>
        <p:txBody>
          <a:bodyPr>
            <a:noAutofit/>
          </a:bodyPr>
          <a:lstStyle/>
          <a:p>
            <a:r>
              <a:rPr lang="en-GB"/>
              <a:t>1</a:t>
            </a:r>
          </a:p>
        </p:txBody>
      </p:sp>
      <p:sp>
        <p:nvSpPr>
          <p:cNvPr id="24" name="Text Placeholder 23">
            <a:extLst>
              <a:ext uri="{FF2B5EF4-FFF2-40B4-BE49-F238E27FC236}">
                <a16:creationId xmlns:a16="http://schemas.microsoft.com/office/drawing/2014/main" id="{B362333D-1154-F4FF-A5B5-554D1CA46380}"/>
              </a:ext>
            </a:extLst>
          </p:cNvPr>
          <p:cNvSpPr>
            <a:spLocks noGrp="1"/>
          </p:cNvSpPr>
          <p:nvPr>
            <p:ph type="body" sz="quarter" idx="19"/>
          </p:nvPr>
        </p:nvSpPr>
        <p:spPr/>
        <p:txBody>
          <a:bodyPr>
            <a:noAutofit/>
          </a:bodyPr>
          <a:lstStyle/>
          <a:p>
            <a:r>
              <a:rPr lang="en-GB"/>
              <a:t>2</a:t>
            </a:r>
          </a:p>
        </p:txBody>
      </p:sp>
      <p:sp>
        <p:nvSpPr>
          <p:cNvPr id="25" name="Text Placeholder 24">
            <a:extLst>
              <a:ext uri="{FF2B5EF4-FFF2-40B4-BE49-F238E27FC236}">
                <a16:creationId xmlns:a16="http://schemas.microsoft.com/office/drawing/2014/main" id="{BA04AC8C-EFFC-A98E-743A-DF6ACEB28F7F}"/>
              </a:ext>
            </a:extLst>
          </p:cNvPr>
          <p:cNvSpPr>
            <a:spLocks noGrp="1"/>
          </p:cNvSpPr>
          <p:nvPr>
            <p:ph type="body" sz="quarter" idx="20"/>
          </p:nvPr>
        </p:nvSpPr>
        <p:spPr/>
        <p:txBody>
          <a:bodyPr>
            <a:noAutofit/>
          </a:bodyPr>
          <a:lstStyle/>
          <a:p>
            <a:r>
              <a:rPr lang="en-GB"/>
              <a:t>3</a:t>
            </a:r>
          </a:p>
        </p:txBody>
      </p:sp>
      <p:sp>
        <p:nvSpPr>
          <p:cNvPr id="7" name="Slide Number Placeholder 6">
            <a:extLst>
              <a:ext uri="{FF2B5EF4-FFF2-40B4-BE49-F238E27FC236}">
                <a16:creationId xmlns:a16="http://schemas.microsoft.com/office/drawing/2014/main" id="{6B64CC75-198B-389F-A5FB-F8404AE71F31}"/>
              </a:ext>
            </a:extLst>
          </p:cNvPr>
          <p:cNvSpPr>
            <a:spLocks noGrp="1"/>
          </p:cNvSpPr>
          <p:nvPr>
            <p:ph type="sldNum" sz="quarter" idx="21"/>
          </p:nvPr>
        </p:nvSpPr>
        <p:spPr/>
        <p:txBody>
          <a:bodyPr/>
          <a:lstStyle/>
          <a:p>
            <a:fld id="{33DC2AB1-3121-DC42-81EB-8FDD8A73E93A}" type="slidenum">
              <a:rPr lang="en-GB"/>
              <a:pPr/>
              <a:t>9</a:t>
            </a:fld>
            <a:endParaRPr lang="en-GB"/>
          </a:p>
        </p:txBody>
      </p:sp>
    </p:spTree>
    <p:extLst>
      <p:ext uri="{BB962C8B-B14F-4D97-AF65-F5344CB8AC3E}">
        <p14:creationId xmlns:p14="http://schemas.microsoft.com/office/powerpoint/2010/main" val="366668745"/>
      </p:ext>
    </p:extLst>
  </p:cSld>
  <p:clrMapOvr>
    <a:masterClrMapping/>
  </p:clrMapOvr>
</p:sld>
</file>

<file path=ppt/theme/theme1.xml><?xml version="1.0" encoding="utf-8"?>
<a:theme xmlns:a="http://schemas.openxmlformats.org/drawingml/2006/main" name="ERDERA">
  <a:themeElements>
    <a:clrScheme name="Erdera">
      <a:dk1>
        <a:srgbClr val="143369"/>
      </a:dk1>
      <a:lt1>
        <a:srgbClr val="FFFFFF"/>
      </a:lt1>
      <a:dk2>
        <a:srgbClr val="0090D7"/>
      </a:dk2>
      <a:lt2>
        <a:srgbClr val="E3E3E2"/>
      </a:lt2>
      <a:accent1>
        <a:srgbClr val="143369"/>
      </a:accent1>
      <a:accent2>
        <a:srgbClr val="EC607E"/>
      </a:accent2>
      <a:accent3>
        <a:srgbClr val="C5BE01"/>
      </a:accent3>
      <a:accent4>
        <a:srgbClr val="76B82A"/>
      </a:accent4>
      <a:accent5>
        <a:srgbClr val="00918E"/>
      </a:accent5>
      <a:accent6>
        <a:srgbClr val="0069B3"/>
      </a:accent6>
      <a:hlink>
        <a:srgbClr val="EC5F7E"/>
      </a:hlink>
      <a:folHlink>
        <a:srgbClr val="CA526C"/>
      </a:folHlink>
    </a:clrScheme>
    <a:fontScheme name="ERDERA">
      <a:majorFont>
        <a:latin typeface="Inter-Extra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DERA PPT general" id="{CA66C8C0-7183-7745-BFC1-4B9C40CB0157}" vid="{9EC3B596-ECC1-B04E-9AD7-2CA4C703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96EF53BC80349BD7F539F895A1C2C" ma:contentTypeVersion="13" ma:contentTypeDescription="Create a new document." ma:contentTypeScope="" ma:versionID="b2616e2f95464eb39db02a134d02a4a3">
  <xsd:schema xmlns:xsd="http://www.w3.org/2001/XMLSchema" xmlns:xs="http://www.w3.org/2001/XMLSchema" xmlns:p="http://schemas.microsoft.com/office/2006/metadata/properties" xmlns:ns2="d6f9af18-c47f-45e4-948d-dbd097484120" xmlns:ns3="0b9a94f0-618c-4713-9476-46c0c0c4f194" targetNamespace="http://schemas.microsoft.com/office/2006/metadata/properties" ma:root="true" ma:fieldsID="5290718c9db1a84c86deb796d3840e6a" ns2:_="" ns3:_="">
    <xsd:import namespace="d6f9af18-c47f-45e4-948d-dbd097484120"/>
    <xsd:import namespace="0b9a94f0-618c-4713-9476-46c0c0c4f1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9af18-c47f-45e4-948d-dbd097484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df47666-91c8-4222-9f59-677774a9f0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a94f0-618c-4713-9476-46c0c0c4f1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9a9e80-99fe-4d81-8db8-6e27b2a81885}" ma:internalName="TaxCatchAll" ma:showField="CatchAllData" ma:web="0b9a94f0-618c-4713-9476-46c0c0c4f1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f9af18-c47f-45e4-948d-dbd097484120">
      <Terms xmlns="http://schemas.microsoft.com/office/infopath/2007/PartnerControls"/>
    </lcf76f155ced4ddcb4097134ff3c332f>
    <TaxCatchAll xmlns="0b9a94f0-618c-4713-9476-46c0c0c4f1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764FB4-41BE-4207-81A1-C1C4E7215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9af18-c47f-45e4-948d-dbd097484120"/>
    <ds:schemaRef ds:uri="0b9a94f0-618c-4713-9476-46c0c0c4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A8880-63D1-4931-A110-47AD119D12D4}">
  <ds:schemaRefs>
    <ds:schemaRef ds:uri="http://schemas.microsoft.com/office/2006/metadata/properties"/>
    <ds:schemaRef ds:uri="http://purl.org/dc/term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b9a94f0-618c-4713-9476-46c0c0c4f194"/>
    <ds:schemaRef ds:uri="d6f9af18-c47f-45e4-948d-dbd097484120"/>
  </ds:schemaRefs>
</ds:datastoreItem>
</file>

<file path=customXml/itemProps3.xml><?xml version="1.0" encoding="utf-8"?>
<ds:datastoreItem xmlns:ds="http://schemas.openxmlformats.org/officeDocument/2006/customXml" ds:itemID="{480EF478-E1CD-495C-A815-3D04549EBC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ERDERA PPT general</Template>
  <TotalTime>8892</TotalTime>
  <Words>2627</Words>
  <Application>Microsoft Office PowerPoint</Application>
  <PresentationFormat>On-screen Show (16:9)</PresentationFormat>
  <Paragraphs>458</Paragraphs>
  <Slides>37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Inter-ExtraBold</vt:lpstr>
      <vt:lpstr>Courier New</vt:lpstr>
      <vt:lpstr>Inter</vt:lpstr>
      <vt:lpstr>Arial</vt:lpstr>
      <vt:lpstr>ERDERA</vt:lpstr>
      <vt:lpstr>Making Europe a world-leader in rare diseases research  and innovation</vt:lpstr>
      <vt:lpstr>Overview</vt:lpstr>
      <vt:lpstr>European Bank for iPSCs</vt:lpstr>
      <vt:lpstr>European Bank for iPSCs</vt:lpstr>
      <vt:lpstr>The path to iPSCs for research – the ‘silo’ effect</vt:lpstr>
      <vt:lpstr>The path to iPSCs for research</vt:lpstr>
      <vt:lpstr>A few questions as food for thought… </vt:lpstr>
      <vt:lpstr>The path to iPSCs for research</vt:lpstr>
      <vt:lpstr>Managing informed consent </vt:lpstr>
      <vt:lpstr>Managing informed consent </vt:lpstr>
      <vt:lpstr>Managing informed consent </vt:lpstr>
      <vt:lpstr>Managing informed consent </vt:lpstr>
      <vt:lpstr>The path to iPSCs for research</vt:lpstr>
      <vt:lpstr>Legal considerations</vt:lpstr>
      <vt:lpstr>Geographical considerations</vt:lpstr>
      <vt:lpstr>iPSC Banking and Quality Control </vt:lpstr>
      <vt:lpstr>Reprogramming </vt:lpstr>
      <vt:lpstr>Expansion and cryopreservation </vt:lpstr>
      <vt:lpstr>Batch Management </vt:lpstr>
      <vt:lpstr>Traceable vial labelling</vt:lpstr>
      <vt:lpstr>Quality Control</vt:lpstr>
      <vt:lpstr>Genetically Modified iPSCs</vt:lpstr>
      <vt:lpstr>Monitoring cell quality </vt:lpstr>
      <vt:lpstr>Data Management</vt:lpstr>
      <vt:lpstr>Data Management </vt:lpstr>
      <vt:lpstr>Why are these principles important?</vt:lpstr>
      <vt:lpstr>Human Pluripotent Stem Cell registry</vt:lpstr>
      <vt:lpstr>Human Pluripotent Stem Cell registry</vt:lpstr>
      <vt:lpstr>Human Pluripotent Stem Cell registry</vt:lpstr>
      <vt:lpstr>Human Pluripotent Stem Cell registry</vt:lpstr>
      <vt:lpstr>Human Pluripotent Stem Cell registry</vt:lpstr>
      <vt:lpstr>Resources to guide and support your research</vt:lpstr>
      <vt:lpstr>A lack of genetic diversity in stem cell modelling </vt:lpstr>
      <vt:lpstr>So you’ve made rare disease iPSCs….</vt:lpstr>
      <vt:lpstr>So you’ve made rare disease iPSCs….</vt:lpstr>
      <vt:lpstr>Main learnings</vt:lpstr>
      <vt:lpstr>www.EBiSC.org  Contact@EBiSC.org  Rachel.Steeg@fraunhofer.co.uk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Steeg</dc:creator>
  <cp:lastModifiedBy>Rachel Steeg</cp:lastModifiedBy>
  <cp:revision>2</cp:revision>
  <dcterms:created xsi:type="dcterms:W3CDTF">2026-02-05T16:36:07Z</dcterms:created>
  <dcterms:modified xsi:type="dcterms:W3CDTF">2026-03-06T11:34:25Z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0x01010055696EF53BC80349BD7F539F895A1C2C</vt:lpwstr>
  </property>
  <property fmtid="{D5CDD505-2E9C-101B-9397-08002B2CF9AE}" pid="3" name="Order">
    <vt:r8>476700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